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35" r:id="rId2"/>
    <p:sldId id="336" r:id="rId3"/>
    <p:sldId id="256" r:id="rId4"/>
    <p:sldId id="258" r:id="rId5"/>
    <p:sldId id="259" r:id="rId6"/>
    <p:sldId id="257" r:id="rId7"/>
    <p:sldId id="260" r:id="rId8"/>
    <p:sldId id="261" r:id="rId9"/>
    <p:sldId id="262" r:id="rId10"/>
    <p:sldId id="263" r:id="rId11"/>
    <p:sldId id="312" r:id="rId12"/>
    <p:sldId id="311" r:id="rId13"/>
    <p:sldId id="264" r:id="rId14"/>
    <p:sldId id="265" r:id="rId15"/>
    <p:sldId id="266" r:id="rId16"/>
    <p:sldId id="313" r:id="rId17"/>
    <p:sldId id="268" r:id="rId18"/>
    <p:sldId id="314" r:id="rId19"/>
    <p:sldId id="269" r:id="rId20"/>
    <p:sldId id="270" r:id="rId21"/>
    <p:sldId id="271" r:id="rId22"/>
    <p:sldId id="315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316" r:id="rId31"/>
    <p:sldId id="281" r:id="rId32"/>
    <p:sldId id="279" r:id="rId33"/>
    <p:sldId id="280" r:id="rId34"/>
    <p:sldId id="282" r:id="rId35"/>
    <p:sldId id="283" r:id="rId36"/>
    <p:sldId id="284" r:id="rId37"/>
    <p:sldId id="285" r:id="rId38"/>
    <p:sldId id="317" r:id="rId39"/>
    <p:sldId id="286" r:id="rId40"/>
    <p:sldId id="287" r:id="rId41"/>
    <p:sldId id="288" r:id="rId42"/>
    <p:sldId id="289" r:id="rId43"/>
    <p:sldId id="290" r:id="rId44"/>
    <p:sldId id="292" r:id="rId45"/>
    <p:sldId id="293" r:id="rId46"/>
    <p:sldId id="291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0CD43-262E-4E99-984D-7CD901425579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19A37-D02A-4ACC-B763-B8F9C927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1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19A37-D02A-4ACC-B763-B8F9C927EB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8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19A37-D02A-4ACC-B763-B8F9C927EB6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2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A2574-7061-5EA6-1D49-F0C815CC6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4425E-F066-5D87-D7B0-AA91726B8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9C361-58D4-28EE-9B0E-A687EAC6C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D26EF-AE70-1517-6B7B-22B91B39C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512B1-A83D-770A-B783-E9EE0C97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9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77D2-03B0-5573-56AD-DD38D1E0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BA5FC-FF8C-52B3-6B93-C90CB1B47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3E5BD-1A6A-2D50-DDAC-587783B1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50E23-56A8-E313-F538-92257BA4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10E81-126B-30A7-16B3-BF9DF899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B4EC3B-6480-D12C-7E28-EEF886B58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4B297-50C6-F4A0-9137-70A51AA2B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894DA-D11D-1EA5-4413-01E1530A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A6E76-83E3-A41A-CE28-76B8A5F0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6CCD-EB98-0733-6FE0-536845B1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4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646A-1004-157F-6398-509EBE93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3D0D1-52AA-2673-9E2D-4157B03A5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E07C1-394E-8AA4-F6DF-4C5C1BA62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75975-0FE2-8888-E9C7-5BAB5A1C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C4CB1-31B3-2B65-32C8-5CA86D22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9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8C97-76B3-7C0C-331D-147128BA7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AB2C6-D455-D32A-3626-BB84DA07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51AF2-968F-A2FA-20A4-A5720A85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4703E-AAD6-A44F-56DA-85D0B28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F9FD5-483F-C440-2FA6-93B9FA80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3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3829-F32F-4B58-C1B5-6B3F1BB4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05D4E-2DA9-83AC-C7BF-80A1A6476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DDEEC-309A-CF02-3EC7-CA1495866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8DAD4-B255-DCE9-A810-D1DED912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76F76-853E-8BD5-2EA8-3CC32581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63A0C-D445-7D5D-E28D-06FB0A36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3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DFE6-E65A-15B5-6BF1-B9E9CBC76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EA131-945C-5305-8814-7255D874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83962-C0EA-D7D7-1C87-2BBCDDAE4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0F06BE-F625-603D-2B1A-68201F27C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F6A7E-473B-D438-0D6E-4C1BF8EEC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452C2-D2CB-8281-FAD2-402B5A2E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4D2CF-E4C3-91BB-82B8-EFAF2F6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B13863-E0D2-C7B8-FF64-716B9636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0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5F6D-F1DD-1FF5-01C8-06910E68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73E66-43A7-8169-854A-FC35991F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33104-931B-131D-A3C5-166A2E53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7E891-EC7C-9679-699C-2BA6E04C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1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9F364-80F6-1B5C-5CC4-3D286204D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A74FE-7BB0-84E7-1B49-19212F33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EEA25-8C99-A25C-0B5A-B9249C7A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C980-718D-5F78-E28E-66F95DCB5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1909-53A0-A1AC-70FB-8C816F476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6D70E-2E95-D713-02D0-FF633E9D8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FCFD6-198A-BC04-42B3-19AD1F5C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D47D1-47C2-113B-A9EA-64DC54C3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7BBA3-C498-2110-63A5-F7C9A1C8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7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A6A4-FB37-0159-1CE2-3D28EDCF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9DEBA-292F-34A1-D514-8F2296E0D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4F929-137A-233A-43E6-AF643F2F7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AFC60-B323-F588-FD63-B5308FDD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9C826-9930-950D-9687-6C250375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D4245-EFC8-9BE9-E7FE-D63E7566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F0A837-80AF-C555-BB17-79AEE256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2F18F-0526-E9DD-B8F8-89A3FECCF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5BED-DD6B-9C77-EF16-95EF1FDC6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A311A-A393-4FFE-923A-C97E34AA944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38E60-9D5D-6449-3315-864ECD620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126FE-DEF7-16DB-8D5E-8E76DDA1F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55237-5E25-40D3-BD1A-044A0180C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96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svg"/><Relationship Id="rId9" Type="http://schemas.openxmlformats.org/officeDocument/2006/relationships/hyperlink" Target="https://www.linkedin.com/in/ahmed-el-rubai-22406b27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8A725D-F1D1-BA55-F296-932F0488296B}"/>
              </a:ext>
            </a:extLst>
          </p:cNvPr>
          <p:cNvSpPr txBox="1"/>
          <p:nvPr/>
        </p:nvSpPr>
        <p:spPr>
          <a:xfrm>
            <a:off x="2784542" y="593706"/>
            <a:ext cx="66999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1400" spc="-5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Accounts Payables Operations and Reporting in Oracle ERP Project</a:t>
            </a:r>
            <a:endParaRPr lang="en-US" sz="36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/>
          </a:p>
        </p:txBody>
      </p:sp>
      <p:pic>
        <p:nvPicPr>
          <p:cNvPr id="5" name="Picture 4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DF21789A-60A2-A804-8D39-155DB3853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23" y="0"/>
            <a:ext cx="1316477" cy="1224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AC80A-A4FE-A53B-6E1B-1C2545B82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79" y="2003634"/>
            <a:ext cx="3849721" cy="3800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26DFAA-D38B-8C83-0843-58D3D13274A5}"/>
              </a:ext>
            </a:extLst>
          </p:cNvPr>
          <p:cNvSpPr txBox="1"/>
          <p:nvPr/>
        </p:nvSpPr>
        <p:spPr>
          <a:xfrm>
            <a:off x="521241" y="2718869"/>
            <a:ext cx="76362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400" spc="-50" dirty="0">
                <a:solidFill>
                  <a:srgbClr val="0F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 / 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Ahmed Mabrouk Fawzy Abdullah</a:t>
            </a:r>
          </a:p>
        </p:txBody>
      </p:sp>
    </p:spTree>
    <p:extLst>
      <p:ext uri="{BB962C8B-B14F-4D97-AF65-F5344CB8AC3E}">
        <p14:creationId xmlns:p14="http://schemas.microsoft.com/office/powerpoint/2010/main" val="1758232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BFD9A-D405-7005-7526-2F6B17A4E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B8EEA-298E-3ABC-E78B-4B0D1D76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63" y="766868"/>
            <a:ext cx="8939883" cy="5026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A570EB-533F-C968-C041-E838BA69655F}"/>
              </a:ext>
            </a:extLst>
          </p:cNvPr>
          <p:cNvSpPr txBox="1"/>
          <p:nvPr/>
        </p:nvSpPr>
        <p:spPr>
          <a:xfrm>
            <a:off x="720525" y="217870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Now the Invoice is been matched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59798-26BB-0929-77E1-F3380C898C49}"/>
              </a:ext>
            </a:extLst>
          </p:cNvPr>
          <p:cNvSpPr txBox="1"/>
          <p:nvPr/>
        </p:nvSpPr>
        <p:spPr>
          <a:xfrm>
            <a:off x="2711369" y="6091132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We can see the status is (Never Validated)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153218-BF5E-D057-2BB5-A197A28AF0E7}"/>
              </a:ext>
            </a:extLst>
          </p:cNvPr>
          <p:cNvCxnSpPr>
            <a:cxnSpLocks/>
          </p:cNvCxnSpPr>
          <p:nvPr/>
        </p:nvCxnSpPr>
        <p:spPr>
          <a:xfrm flipH="1" flipV="1">
            <a:off x="8252749" y="3429000"/>
            <a:ext cx="101277" cy="2777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93BC174D-0BD3-2B57-5390-D39E73C35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23" y="0"/>
            <a:ext cx="1316477" cy="12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2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8B396-A080-D309-D9F7-06C75EE89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121033-4AA7-82E0-D652-5D5062182CA5}"/>
              </a:ext>
            </a:extLst>
          </p:cNvPr>
          <p:cNvSpPr txBox="1"/>
          <p:nvPr/>
        </p:nvSpPr>
        <p:spPr>
          <a:xfrm>
            <a:off x="639502" y="353556"/>
            <a:ext cx="6606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Click on Actions tab for Validate and Force Approval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10B9F-1076-012D-6D4B-212BB76A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40" y="753666"/>
            <a:ext cx="4938062" cy="59396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9A2EAB-B701-A0F6-1563-5C991A837EDC}"/>
              </a:ext>
            </a:extLst>
          </p:cNvPr>
          <p:cNvCxnSpPr/>
          <p:nvPr/>
        </p:nvCxnSpPr>
        <p:spPr>
          <a:xfrm>
            <a:off x="2604304" y="1377387"/>
            <a:ext cx="6409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A5B6A4-82DE-31A0-D2E7-C658CBD7FD6E}"/>
              </a:ext>
            </a:extLst>
          </p:cNvPr>
          <p:cNvCxnSpPr/>
          <p:nvPr/>
        </p:nvCxnSpPr>
        <p:spPr>
          <a:xfrm>
            <a:off x="2604304" y="3578506"/>
            <a:ext cx="6409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96DA1E1C-27F2-C095-B878-A4D7D52F5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23" y="0"/>
            <a:ext cx="1316477" cy="12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9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67261-4A9C-8F58-A78A-09F6EA99E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AFEB1-B3EF-050B-2B14-D8888345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51" y="899027"/>
            <a:ext cx="9103837" cy="5059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E28F97-EFEC-3D72-2B66-30B87BB292CD}"/>
              </a:ext>
            </a:extLst>
          </p:cNvPr>
          <p:cNvSpPr txBox="1"/>
          <p:nvPr/>
        </p:nvSpPr>
        <p:spPr>
          <a:xfrm>
            <a:off x="940444" y="166025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See the changes in Status:</a:t>
            </a:r>
          </a:p>
          <a:p>
            <a:r>
              <a:rPr lang="en-US" b="1" dirty="0"/>
              <a:t> </a:t>
            </a:r>
            <a:r>
              <a:rPr lang="en-US" dirty="0"/>
              <a:t>Status as Validated and Approval as Manually Approved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42E8A7-84A3-3CB5-AC44-7A913F16F004}"/>
              </a:ext>
            </a:extLst>
          </p:cNvPr>
          <p:cNvSpPr/>
          <p:nvPr/>
        </p:nvSpPr>
        <p:spPr>
          <a:xfrm>
            <a:off x="8264325" y="3356659"/>
            <a:ext cx="671331" cy="19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75674-ACD0-7918-7119-9BE053CD00FA}"/>
              </a:ext>
            </a:extLst>
          </p:cNvPr>
          <p:cNvSpPr/>
          <p:nvPr/>
        </p:nvSpPr>
        <p:spPr>
          <a:xfrm>
            <a:off x="8264325" y="3738623"/>
            <a:ext cx="1018571" cy="19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283F89BC-DEE8-E72C-73F1-9A9D00A9AF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7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6DB08-F1A8-72BA-76F8-FF596F37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CE263F-014C-374B-8C10-7A0E2976B498}"/>
              </a:ext>
            </a:extLst>
          </p:cNvPr>
          <p:cNvSpPr txBox="1"/>
          <p:nvPr/>
        </p:nvSpPr>
        <p:spPr>
          <a:xfrm>
            <a:off x="732099" y="145212"/>
            <a:ext cx="6941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Click on Actions tab for creating accounting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C877A-DF45-57E0-4C51-B9B765F7F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97" y="844952"/>
            <a:ext cx="5042170" cy="5867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0C290-DFC0-504E-3168-EBCC22CB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7" y="2228420"/>
            <a:ext cx="5191125" cy="1571625"/>
          </a:xfrm>
          <a:prstGeom prst="rect">
            <a:avLst/>
          </a:prstGeom>
        </p:spPr>
      </p:pic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4F95372-DBCF-67FC-C6C6-188D0044B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0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BAB1-F886-0AAA-1595-49DDDDA8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6D05B4-14E6-4D6E-961A-7AEF39A43FE7}"/>
              </a:ext>
            </a:extLst>
          </p:cNvPr>
          <p:cNvSpPr txBox="1"/>
          <p:nvPr/>
        </p:nvSpPr>
        <p:spPr>
          <a:xfrm>
            <a:off x="813121" y="330406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See the changes in Status Accounted as </a:t>
            </a:r>
            <a:r>
              <a:rPr lang="en-US" sz="2000" b="1" dirty="0"/>
              <a:t>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5AADE-43A1-9A0A-CDFA-5DC1C6074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7" y="936840"/>
            <a:ext cx="9259320" cy="55907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FE9F2-546C-19CF-5657-E0C3253B8D72}"/>
              </a:ext>
            </a:extLst>
          </p:cNvPr>
          <p:cNvCxnSpPr/>
          <p:nvPr/>
        </p:nvCxnSpPr>
        <p:spPr>
          <a:xfrm>
            <a:off x="5555848" y="730516"/>
            <a:ext cx="2812648" cy="3228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9B840CF4-26F3-6CD8-B103-1B6AC7EC7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8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98C1D-E8D2-4513-9053-5F7540F9A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BD5CB1-A48A-8874-00A5-CD5103B47CA6}"/>
              </a:ext>
            </a:extLst>
          </p:cNvPr>
          <p:cNvSpPr txBox="1"/>
          <p:nvPr/>
        </p:nvSpPr>
        <p:spPr>
          <a:xfrm>
            <a:off x="454306" y="200732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To see the transactions that happened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EEA23-3382-D9C4-A844-78E8054481F4}"/>
              </a:ext>
            </a:extLst>
          </p:cNvPr>
          <p:cNvSpPr txBox="1"/>
          <p:nvPr/>
        </p:nvSpPr>
        <p:spPr>
          <a:xfrm>
            <a:off x="343861" y="590943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N: Tools &gt;View Accounting Events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3A58B-69CC-4E58-E62E-A1B54B50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1" y="1039810"/>
            <a:ext cx="7700544" cy="188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614EB-B04B-0D19-578D-E72D74A20993}"/>
              </a:ext>
            </a:extLst>
          </p:cNvPr>
          <p:cNvSpPr txBox="1"/>
          <p:nvPr/>
        </p:nvSpPr>
        <p:spPr>
          <a:xfrm>
            <a:off x="454306" y="447373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Click on View Journal Entries tab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CBE8B3-C253-6385-8C15-B8E03A455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95" y="3178158"/>
            <a:ext cx="6105019" cy="36798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75CF97-AD51-E45F-EC01-9B2DCAFE09F6}"/>
              </a:ext>
            </a:extLst>
          </p:cNvPr>
          <p:cNvCxnSpPr>
            <a:cxnSpLocks/>
          </p:cNvCxnSpPr>
          <p:nvPr/>
        </p:nvCxnSpPr>
        <p:spPr>
          <a:xfrm>
            <a:off x="2106592" y="1984307"/>
            <a:ext cx="0" cy="2489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911802-C01E-868E-4B67-B08D774894A4}"/>
              </a:ext>
            </a:extLst>
          </p:cNvPr>
          <p:cNvCxnSpPr>
            <a:cxnSpLocks/>
          </p:cNvCxnSpPr>
          <p:nvPr/>
        </p:nvCxnSpPr>
        <p:spPr>
          <a:xfrm>
            <a:off x="3808071" y="4843068"/>
            <a:ext cx="1183824" cy="840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001F4480-DD08-765A-B837-1896F41FAB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52CBC-E221-5332-E402-5D054CB3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9BE671-438E-9438-888E-4C0BC608B21B}"/>
              </a:ext>
            </a:extLst>
          </p:cNvPr>
          <p:cNvSpPr txBox="1"/>
          <p:nvPr/>
        </p:nvSpPr>
        <p:spPr>
          <a:xfrm>
            <a:off x="3637344" y="2286528"/>
            <a:ext cx="6094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2. Credit Memo</a:t>
            </a:r>
            <a:endParaRPr lang="en-US" sz="4400" b="1" dirty="0">
              <a:latin typeface="Aptos Display" panose="020B0004020202020204" pitchFamily="34" charset="0"/>
            </a:endParaRP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3733BAAF-DD96-29E2-1427-2FA0A84ADE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58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723DE-4AD4-885E-E35A-B98DA7C9A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4F9E83-2FC6-65CD-2FB2-D2B1857F5E01}"/>
              </a:ext>
            </a:extLst>
          </p:cNvPr>
          <p:cNvSpPr txBox="1"/>
          <p:nvPr/>
        </p:nvSpPr>
        <p:spPr>
          <a:xfrm>
            <a:off x="414463" y="716249"/>
            <a:ext cx="113630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0">
              <a:buFont typeface="+mj-lt"/>
              <a:buAutoNum type="arabicPeriod"/>
            </a:pPr>
            <a:r>
              <a:rPr lang="en-US" sz="1600" b="1" dirty="0"/>
              <a:t>In the "Type" field, select Standard Invoice.</a:t>
            </a:r>
            <a:endParaRPr lang="en-US" sz="1600" dirty="0"/>
          </a:p>
          <a:p>
            <a:pPr lvl="1" defTabSz="0"/>
            <a:r>
              <a:rPr lang="en-US" sz="1600" dirty="0"/>
              <a:t>Select the “</a:t>
            </a:r>
            <a:r>
              <a:rPr lang="en-US" sz="1600" b="1" u="sng" dirty="0"/>
              <a:t>Credit Memo Invoice</a:t>
            </a:r>
            <a:r>
              <a:rPr lang="en-US" sz="1600" dirty="0"/>
              <a:t>" type.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Enter the Invoice Date and select the Supplier.</a:t>
            </a:r>
            <a:endParaRPr lang="en-US" sz="1600" dirty="0"/>
          </a:p>
          <a:p>
            <a:pPr lvl="1" defTabSz="0"/>
            <a:r>
              <a:rPr lang="en-US" sz="1600" dirty="0"/>
              <a:t>Input the invoice date and choose the supplier from the list.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Select the Invoice Currency.</a:t>
            </a:r>
            <a:endParaRPr lang="en-US" sz="1600" dirty="0"/>
          </a:p>
          <a:p>
            <a:pPr lvl="1" defTabSz="0"/>
            <a:r>
              <a:rPr lang="en-US" sz="1600" dirty="0"/>
              <a:t>Choose the currency for the invoice.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Enter the Invoice Number and Amount </a:t>
            </a:r>
            <a:r>
              <a:rPr lang="en-US" sz="1600" b="1" dirty="0">
                <a:solidFill>
                  <a:srgbClr val="FF0000"/>
                </a:solidFill>
              </a:rPr>
              <a:t>(with negative value)</a:t>
            </a:r>
            <a:r>
              <a:rPr lang="en-US" sz="1600" b="1" dirty="0"/>
              <a:t>.</a:t>
            </a:r>
            <a:endParaRPr lang="en-US" sz="1600" dirty="0"/>
          </a:p>
          <a:p>
            <a:pPr lvl="1" defTabSz="0"/>
            <a:r>
              <a:rPr lang="en-US" sz="1600" dirty="0"/>
              <a:t>Input the invoice number and the total amount.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Click on the "Lines" section to enter item/service details (description, quantity, unit price).</a:t>
            </a:r>
            <a:endParaRPr lang="en-US" sz="1600" dirty="0"/>
          </a:p>
          <a:p>
            <a:pPr lvl="1" defTabSz="0"/>
            <a:r>
              <a:rPr lang="en-US" sz="1600" dirty="0"/>
              <a:t>Click on the "Lines" section to enter details of the goods or services (description, quantity, unit price).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Review the invoice for accuracy and click Validate.</a:t>
            </a:r>
            <a:endParaRPr lang="en-US" sz="1600" dirty="0"/>
          </a:p>
          <a:p>
            <a:pPr lvl="1" defTabSz="0"/>
            <a:r>
              <a:rPr lang="en-US" sz="1600" dirty="0"/>
              <a:t>Review the invoice for accuracy and click "Validate" to ensure correctness.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To post the accounting entry, navigate to Actions → Create Accounting.</a:t>
            </a:r>
            <a:endParaRPr lang="en-US" sz="1600" dirty="0"/>
          </a:p>
          <a:p>
            <a:pPr lvl="1" defTabSz="0"/>
            <a:r>
              <a:rPr lang="en-US" sz="1600" dirty="0"/>
              <a:t>To create the accounting entry, go to "Actions" and select "Create Accounting."</a:t>
            </a:r>
          </a:p>
        </p:txBody>
      </p:sp>
      <p:pic>
        <p:nvPicPr>
          <p:cNvPr id="3" name="Picture 2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D3D53F4-60DF-673A-8B81-8B4A26B09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67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E8C3F-DE27-3C88-EEC3-64BE8A2D9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EB065-BCAD-C1DA-0018-3426F0C7B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40" y="200266"/>
            <a:ext cx="8363359" cy="5091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E39154-89F4-A0CB-7B2C-FD7FF2973C13}"/>
              </a:ext>
            </a:extLst>
          </p:cNvPr>
          <p:cNvSpPr/>
          <p:nvPr/>
        </p:nvSpPr>
        <p:spPr>
          <a:xfrm>
            <a:off x="3067292" y="1111170"/>
            <a:ext cx="833377" cy="243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E39E2-5A1B-25FD-E435-37D4B5396F72}"/>
              </a:ext>
            </a:extLst>
          </p:cNvPr>
          <p:cNvSpPr txBox="1"/>
          <p:nvPr/>
        </p:nvSpPr>
        <p:spPr>
          <a:xfrm>
            <a:off x="1889566" y="5457405"/>
            <a:ext cx="70576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Save your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 Click on match button to match the goods returned 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B642795C-C50E-6AF4-7FBD-52DBC063B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4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347B-13AA-82E2-A79E-F8FE391DC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DE2E21-A37A-E4BB-D110-B2348C9E90E1}"/>
              </a:ext>
            </a:extLst>
          </p:cNvPr>
          <p:cNvSpPr txBox="1"/>
          <p:nvPr/>
        </p:nvSpPr>
        <p:spPr>
          <a:xfrm>
            <a:off x="651076" y="179607"/>
            <a:ext cx="6094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Select the purchase order number for which goods are returned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45339-4765-42EB-8E08-59558D7D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954" y="1066377"/>
            <a:ext cx="9002092" cy="4501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3ACEF-8A61-C4C4-69C6-E3A54D237070}"/>
              </a:ext>
            </a:extLst>
          </p:cNvPr>
          <p:cNvSpPr txBox="1"/>
          <p:nvPr/>
        </p:nvSpPr>
        <p:spPr>
          <a:xfrm>
            <a:off x="1739097" y="6048300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on Find 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7A6DDA2E-A5FD-A6E1-2147-06420877D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Description automatically generated">
            <a:extLst>
              <a:ext uri="{FF2B5EF4-FFF2-40B4-BE49-F238E27FC236}">
                <a16:creationId xmlns:a16="http://schemas.microsoft.com/office/drawing/2014/main" id="{842E52E2-1A04-2D33-7E3F-D750E59B0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09" y="1332664"/>
            <a:ext cx="8145781" cy="504870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BED4F-EFAC-FE83-99DE-6C3C50A2D55F}"/>
              </a:ext>
            </a:extLst>
          </p:cNvPr>
          <p:cNvSpPr txBox="1"/>
          <p:nvPr/>
        </p:nvSpPr>
        <p:spPr>
          <a:xfrm>
            <a:off x="2896830" y="198120"/>
            <a:ext cx="7100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kern="1400" spc="-50" dirty="0">
                <a:solidFill>
                  <a:srgbClr val="0F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Procure to Pay Cycle (P2P)</a:t>
            </a:r>
          </a:p>
        </p:txBody>
      </p:sp>
    </p:spTree>
    <p:extLst>
      <p:ext uri="{BB962C8B-B14F-4D97-AF65-F5344CB8AC3E}">
        <p14:creationId xmlns:p14="http://schemas.microsoft.com/office/powerpoint/2010/main" val="294809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14EA-AC17-CC32-F9D7-88C8CC639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B6B15-1810-36BD-5720-162BD777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28" y="944284"/>
            <a:ext cx="8264144" cy="4969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2805B-1AE7-98FF-B3DA-1757EFE932BF}"/>
              </a:ext>
            </a:extLst>
          </p:cNvPr>
          <p:cNvSpPr txBox="1"/>
          <p:nvPr/>
        </p:nvSpPr>
        <p:spPr>
          <a:xfrm>
            <a:off x="350135" y="314230"/>
            <a:ext cx="7821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Enable match option and enter the Quantity invoiced in </a:t>
            </a:r>
            <a:r>
              <a:rPr lang="en-US" sz="2000" b="1" dirty="0">
                <a:solidFill>
                  <a:srgbClr val="FF0000"/>
                </a:solidFill>
              </a:rPr>
              <a:t>negative</a:t>
            </a:r>
            <a:r>
              <a:rPr lang="en-US" sz="2000" b="1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80619-5208-3365-5BAE-0C5AC8BC7284}"/>
              </a:ext>
            </a:extLst>
          </p:cNvPr>
          <p:cNvSpPr/>
          <p:nvPr/>
        </p:nvSpPr>
        <p:spPr>
          <a:xfrm>
            <a:off x="2584175" y="1947442"/>
            <a:ext cx="917168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75031C-5481-19DE-B515-9C94576EF4AF}"/>
              </a:ext>
            </a:extLst>
          </p:cNvPr>
          <p:cNvSpPr/>
          <p:nvPr/>
        </p:nvSpPr>
        <p:spPr>
          <a:xfrm>
            <a:off x="4347741" y="1937796"/>
            <a:ext cx="821803" cy="16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AE3B24-4F4E-82DB-1978-ECCB86328C9A}"/>
              </a:ext>
            </a:extLst>
          </p:cNvPr>
          <p:cNvCxnSpPr/>
          <p:nvPr/>
        </p:nvCxnSpPr>
        <p:spPr>
          <a:xfrm>
            <a:off x="1553026" y="2018818"/>
            <a:ext cx="8218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A4BA2F-7999-D4E6-EB75-4585C38F4520}"/>
              </a:ext>
            </a:extLst>
          </p:cNvPr>
          <p:cNvSpPr txBox="1"/>
          <p:nvPr/>
        </p:nvSpPr>
        <p:spPr>
          <a:xfrm>
            <a:off x="1466216" y="6143660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on Match button 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FDBC7F8-1E7D-F1C2-C54B-B43EDD507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48A8F-728A-0A17-11A4-0F480FA7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54AEC-F127-7A5E-584F-CC709EABA447}"/>
              </a:ext>
            </a:extLst>
          </p:cNvPr>
          <p:cNvSpPr txBox="1"/>
          <p:nvPr/>
        </p:nvSpPr>
        <p:spPr>
          <a:xfrm>
            <a:off x="720524" y="446947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Now the Invoice is been matched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Actions tab for Validate and Force Approval </a:t>
            </a:r>
          </a:p>
          <a:p>
            <a:r>
              <a:rPr lang="en-US" dirty="0"/>
              <a:t>See the changes in Status</a:t>
            </a:r>
            <a:r>
              <a:rPr lang="ar-EG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Status as Validated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Approval as Manually Approved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70A96-DADA-B585-2FCE-B5FE14FB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68" y="1924275"/>
            <a:ext cx="8069406" cy="48264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1CA97D-3351-173B-6F18-474F2218A57A}"/>
              </a:ext>
            </a:extLst>
          </p:cNvPr>
          <p:cNvSpPr/>
          <p:nvPr/>
        </p:nvSpPr>
        <p:spPr>
          <a:xfrm>
            <a:off x="10174147" y="4305782"/>
            <a:ext cx="1469985" cy="555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D965B-41B6-D5EA-ECF5-CF7EE20934C5}"/>
              </a:ext>
            </a:extLst>
          </p:cNvPr>
          <p:cNvSpPr/>
          <p:nvPr/>
        </p:nvSpPr>
        <p:spPr>
          <a:xfrm>
            <a:off x="5822066" y="4305782"/>
            <a:ext cx="694481" cy="19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C82EA6-8DD6-2027-F9C4-A680BEEC5B47}"/>
              </a:ext>
            </a:extLst>
          </p:cNvPr>
          <p:cNvSpPr/>
          <p:nvPr/>
        </p:nvSpPr>
        <p:spPr>
          <a:xfrm>
            <a:off x="5822065" y="5094789"/>
            <a:ext cx="694481" cy="19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F1CD59-ED3B-11F2-848D-01EFA56CD05E}"/>
              </a:ext>
            </a:extLst>
          </p:cNvPr>
          <p:cNvSpPr/>
          <p:nvPr/>
        </p:nvSpPr>
        <p:spPr>
          <a:xfrm>
            <a:off x="5822064" y="5881495"/>
            <a:ext cx="694481" cy="19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A508B1D8-5EEC-BF01-7377-25B2FF74E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10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FA9FB-315B-F139-B83F-171911FF1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14E18D-1DAE-0C23-0CD5-E75E6371D426}"/>
              </a:ext>
            </a:extLst>
          </p:cNvPr>
          <p:cNvSpPr txBox="1"/>
          <p:nvPr/>
        </p:nvSpPr>
        <p:spPr>
          <a:xfrm>
            <a:off x="3637344" y="2286528"/>
            <a:ext cx="6094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3. Debit Memo</a:t>
            </a:r>
            <a:endParaRPr lang="en-US" sz="4400" b="1" dirty="0">
              <a:latin typeface="Aptos Display" panose="020B0004020202020204" pitchFamily="34" charset="0"/>
            </a:endParaRP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F532788-3B57-93A3-83D5-79D54FA2C7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F32E0-B23B-93F9-1A7F-69F144BEC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B96CD-60F1-A1C2-86F9-6612461E8B34}"/>
              </a:ext>
            </a:extLst>
          </p:cNvPr>
          <p:cNvSpPr txBox="1"/>
          <p:nvPr/>
        </p:nvSpPr>
        <p:spPr>
          <a:xfrm>
            <a:off x="414463" y="716249"/>
            <a:ext cx="113630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0">
              <a:buFont typeface="+mj-lt"/>
              <a:buAutoNum type="arabicPeriod"/>
            </a:pPr>
            <a:r>
              <a:rPr lang="en-US" sz="1600" b="1" dirty="0"/>
              <a:t>In the "Type" field, select Standard Invoice.</a:t>
            </a:r>
            <a:endParaRPr lang="en-US" sz="1600" dirty="0"/>
          </a:p>
          <a:p>
            <a:pPr lvl="1" defTabSz="0"/>
            <a:r>
              <a:rPr lang="en-US" sz="1600" dirty="0"/>
              <a:t>Select the “</a:t>
            </a:r>
            <a:r>
              <a:rPr lang="en-US" sz="1600" b="1" u="sng" dirty="0"/>
              <a:t>Debit Memo Invoice</a:t>
            </a:r>
            <a:r>
              <a:rPr lang="en-US" sz="1600" dirty="0"/>
              <a:t>" type.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Enter the Invoice Date and select the Supplier.</a:t>
            </a:r>
            <a:endParaRPr lang="en-US" sz="1600" dirty="0"/>
          </a:p>
          <a:p>
            <a:pPr lvl="1" defTabSz="0"/>
            <a:r>
              <a:rPr lang="en-US" sz="1600" dirty="0"/>
              <a:t>Input the invoice date and choose the supplier from the list.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Select the Invoice Currency.</a:t>
            </a:r>
            <a:endParaRPr lang="en-US" sz="1600" dirty="0"/>
          </a:p>
          <a:p>
            <a:pPr lvl="1" defTabSz="0"/>
            <a:r>
              <a:rPr lang="en-US" sz="1600" dirty="0"/>
              <a:t>Choose the currency for the invoice.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Enter the Invoice Number and Amount </a:t>
            </a:r>
            <a:r>
              <a:rPr lang="en-US" sz="1600" b="1" dirty="0">
                <a:solidFill>
                  <a:srgbClr val="FF0000"/>
                </a:solidFill>
              </a:rPr>
              <a:t>(with negative value)</a:t>
            </a:r>
            <a:r>
              <a:rPr lang="en-US" sz="1600" b="1" dirty="0"/>
              <a:t>.</a:t>
            </a:r>
            <a:endParaRPr lang="en-US" sz="1600" dirty="0"/>
          </a:p>
          <a:p>
            <a:pPr lvl="1" defTabSz="0"/>
            <a:r>
              <a:rPr lang="en-US" sz="1600" dirty="0"/>
              <a:t>Input the invoice number and the total amount.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Click on the "Lines" section to enter item/service details (description, quantity, unit price).</a:t>
            </a:r>
            <a:endParaRPr lang="en-US" sz="1600" dirty="0"/>
          </a:p>
          <a:p>
            <a:pPr lvl="1" defTabSz="0"/>
            <a:r>
              <a:rPr lang="en-US" sz="1600" dirty="0"/>
              <a:t>Click on the "Lines" section to enter details of the goods or services (description, quantity, unit price).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Review the invoice for accuracy and click Validate.</a:t>
            </a:r>
            <a:endParaRPr lang="en-US" sz="1600" dirty="0"/>
          </a:p>
          <a:p>
            <a:pPr lvl="1" defTabSz="0"/>
            <a:r>
              <a:rPr lang="en-US" sz="1600" dirty="0"/>
              <a:t>Review the invoice for accuracy and click "Validate" to ensure correctness.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To post the accounting entry, navigate to Actions → Create Accounting.</a:t>
            </a:r>
            <a:endParaRPr lang="en-US" sz="1600" dirty="0"/>
          </a:p>
          <a:p>
            <a:pPr lvl="1" defTabSz="0"/>
            <a:r>
              <a:rPr lang="en-US" sz="1600" dirty="0"/>
              <a:t>To create the accounting entry, go to "Actions" and select "Create Accounting."</a:t>
            </a:r>
          </a:p>
        </p:txBody>
      </p:sp>
      <p:pic>
        <p:nvPicPr>
          <p:cNvPr id="3" name="Picture 2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0CADF11E-7DAD-CF5C-AF32-EF28E988E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80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C118-3F69-96FC-2BA4-8EC2929D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CF90B-4020-C7DF-9A2D-01B7AFC2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04" y="829037"/>
            <a:ext cx="8134772" cy="49002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62AECA-0F86-3F23-2BFB-7E305B7D64EE}"/>
              </a:ext>
            </a:extLst>
          </p:cNvPr>
          <p:cNvSpPr/>
          <p:nvPr/>
        </p:nvSpPr>
        <p:spPr>
          <a:xfrm>
            <a:off x="4294208" y="1678329"/>
            <a:ext cx="995422" cy="219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F23E3A39-0E3D-073F-D8D0-5B0A451E4C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4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D7DB8-1214-7EF7-849A-2F484D4BE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B5E7E4-72EB-FDCE-2B55-AF3631C506A7}"/>
              </a:ext>
            </a:extLst>
          </p:cNvPr>
          <p:cNvSpPr txBox="1"/>
          <p:nvPr/>
        </p:nvSpPr>
        <p:spPr>
          <a:xfrm>
            <a:off x="535330" y="354746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the amount with Negative invoice amount and</a:t>
            </a:r>
            <a:endParaRPr lang="ar-EG" dirty="0"/>
          </a:p>
          <a:p>
            <a:r>
              <a:rPr lang="en-US" dirty="0"/>
              <a:t>payment terms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your work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match button to match the goods returned</a:t>
            </a:r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150D8-71C4-13ED-24C6-F7AED56E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146" y="1674651"/>
            <a:ext cx="8311528" cy="4978086"/>
          </a:xfrm>
          <a:prstGeom prst="rect">
            <a:avLst/>
          </a:prstGeom>
        </p:spPr>
      </p:pic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01CDCB9D-5345-C94D-9DE8-FFEF8E702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32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CD7E1-26EB-5EF1-4F62-CCF91068D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ACAFB-7C16-628F-3531-88037183F691}"/>
              </a:ext>
            </a:extLst>
          </p:cNvPr>
          <p:cNvSpPr txBox="1"/>
          <p:nvPr/>
        </p:nvSpPr>
        <p:spPr>
          <a:xfrm>
            <a:off x="361710" y="249782"/>
            <a:ext cx="76826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Select the purchase order number for which goods are returned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EA063-190B-A549-3F20-737C8584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40" y="1122750"/>
            <a:ext cx="8904851" cy="4612499"/>
          </a:xfrm>
          <a:prstGeom prst="rect">
            <a:avLst/>
          </a:prstGeom>
        </p:spPr>
      </p:pic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2F5A6BEC-EA17-0770-1CD0-C24885D7F3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33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E9B2C-F512-61F5-BDA9-5E92C401A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E4FC3-992F-599E-CB14-2D053D81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78" y="737885"/>
            <a:ext cx="8401050" cy="510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7250F-F176-6D2A-2AFD-F29D1F2B630F}"/>
              </a:ext>
            </a:extLst>
          </p:cNvPr>
          <p:cNvSpPr txBox="1"/>
          <p:nvPr/>
        </p:nvSpPr>
        <p:spPr>
          <a:xfrm>
            <a:off x="0" y="29999"/>
            <a:ext cx="6094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Enable match option and enter the Quantity invoiced in </a:t>
            </a:r>
            <a:r>
              <a:rPr lang="en-US" sz="2000" b="1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43DAE-4493-B12B-96B5-A536FAFB389A}"/>
              </a:ext>
            </a:extLst>
          </p:cNvPr>
          <p:cNvSpPr txBox="1"/>
          <p:nvPr/>
        </p:nvSpPr>
        <p:spPr>
          <a:xfrm>
            <a:off x="1336540" y="6211518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in Match button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34DBD1-1B97-F262-90BF-4BA736EBDF0C}"/>
              </a:ext>
            </a:extLst>
          </p:cNvPr>
          <p:cNvCxnSpPr/>
          <p:nvPr/>
        </p:nvCxnSpPr>
        <p:spPr>
          <a:xfrm>
            <a:off x="2118167" y="737885"/>
            <a:ext cx="601884" cy="1021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11705-6169-E116-5FA5-655A3682DF7F}"/>
              </a:ext>
            </a:extLst>
          </p:cNvPr>
          <p:cNvSpPr/>
          <p:nvPr/>
        </p:nvSpPr>
        <p:spPr>
          <a:xfrm>
            <a:off x="3047035" y="1759352"/>
            <a:ext cx="818909" cy="16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49FBD-639B-4D1F-94B2-C1FD267AA7CD}"/>
              </a:ext>
            </a:extLst>
          </p:cNvPr>
          <p:cNvSpPr/>
          <p:nvPr/>
        </p:nvSpPr>
        <p:spPr>
          <a:xfrm>
            <a:off x="4838218" y="1759352"/>
            <a:ext cx="818909" cy="16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A57A64C-CCC1-3938-EE86-648D07698C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5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DDF44-001C-D844-7DA4-B97EE5327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F21409B-58C4-9742-3D76-0E9821C51638}"/>
              </a:ext>
            </a:extLst>
          </p:cNvPr>
          <p:cNvSpPr txBox="1"/>
          <p:nvPr/>
        </p:nvSpPr>
        <p:spPr>
          <a:xfrm>
            <a:off x="564267" y="279114"/>
            <a:ext cx="612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Click on Actions tab for Validate and Force Approval</a:t>
            </a:r>
            <a:endParaRPr lang="ar-E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0EDDB-8AF8-EDFF-2399-1611B0FB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92" y="648446"/>
            <a:ext cx="5111908" cy="5869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4D796-0395-43B3-2E9E-1649CDDD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37" y="596000"/>
            <a:ext cx="5015696" cy="59828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0D386D-DB59-7A78-9A65-B2DCE47D853E}"/>
              </a:ext>
            </a:extLst>
          </p:cNvPr>
          <p:cNvSpPr/>
          <p:nvPr/>
        </p:nvSpPr>
        <p:spPr>
          <a:xfrm>
            <a:off x="891492" y="902825"/>
            <a:ext cx="912349" cy="243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66FFDB-DCAE-E8D2-AD95-8468453BAFEC}"/>
              </a:ext>
            </a:extLst>
          </p:cNvPr>
          <p:cNvSpPr/>
          <p:nvPr/>
        </p:nvSpPr>
        <p:spPr>
          <a:xfrm>
            <a:off x="6693061" y="3340317"/>
            <a:ext cx="1177724" cy="259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30D6E017-3355-34F7-2629-D07AC9E9EE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1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BC910-272B-320A-8CAA-D774809EE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2D513-CC71-CB11-008B-F3E332F8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8" y="1241028"/>
            <a:ext cx="8968549" cy="53859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39CF4-DA13-8911-2CE7-7B939FEB976B}"/>
              </a:ext>
            </a:extLst>
          </p:cNvPr>
          <p:cNvSpPr/>
          <p:nvPr/>
        </p:nvSpPr>
        <p:spPr>
          <a:xfrm>
            <a:off x="10069975" y="4016415"/>
            <a:ext cx="590309" cy="208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C90BC-F51E-9FFA-2F67-83329F334015}"/>
              </a:ext>
            </a:extLst>
          </p:cNvPr>
          <p:cNvSpPr/>
          <p:nvPr/>
        </p:nvSpPr>
        <p:spPr>
          <a:xfrm>
            <a:off x="10104700" y="4425387"/>
            <a:ext cx="1076444" cy="208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F4F8C-1212-F9C9-A8E5-6685B1972705}"/>
              </a:ext>
            </a:extLst>
          </p:cNvPr>
          <p:cNvSpPr/>
          <p:nvPr/>
        </p:nvSpPr>
        <p:spPr>
          <a:xfrm>
            <a:off x="5395732" y="5766121"/>
            <a:ext cx="590309" cy="208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81C63F-25A3-C413-7121-395CA8A16086}"/>
              </a:ext>
            </a:extLst>
          </p:cNvPr>
          <p:cNvSpPr/>
          <p:nvPr/>
        </p:nvSpPr>
        <p:spPr>
          <a:xfrm>
            <a:off x="5395731" y="4911523"/>
            <a:ext cx="590309" cy="208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7A621-0FE8-7FFD-6CD8-77AEE29A0E6C}"/>
              </a:ext>
            </a:extLst>
          </p:cNvPr>
          <p:cNvSpPr/>
          <p:nvPr/>
        </p:nvSpPr>
        <p:spPr>
          <a:xfrm>
            <a:off x="5395730" y="4056925"/>
            <a:ext cx="590309" cy="208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61940-478E-E6D4-80EC-CA3C0427656D}"/>
              </a:ext>
            </a:extLst>
          </p:cNvPr>
          <p:cNvSpPr txBox="1"/>
          <p:nvPr/>
        </p:nvSpPr>
        <p:spPr>
          <a:xfrm>
            <a:off x="315410" y="231066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the changes in Status</a:t>
            </a:r>
            <a:r>
              <a:rPr lang="ar-EG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Status as Validated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Approval as Manually Approved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CF127CD1-EBA8-FF01-1332-26FC22EBC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CB804C2-D49D-16B5-DE6C-6F02C34F1007}"/>
              </a:ext>
            </a:extLst>
          </p:cNvPr>
          <p:cNvSpPr txBox="1"/>
          <p:nvPr/>
        </p:nvSpPr>
        <p:spPr>
          <a:xfrm>
            <a:off x="505027" y="2224922"/>
            <a:ext cx="105455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/>
              <a:t>The process of creating, managing, and adjusting supplier invoices in the Accounts Payable module, ensuring accurate billing and tracking of outstanding amounts.</a:t>
            </a:r>
            <a:endParaRPr 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152D81-0F7F-AD3E-A2FB-1EEE72C02B16}"/>
              </a:ext>
            </a:extLst>
          </p:cNvPr>
          <p:cNvSpPr txBox="1"/>
          <p:nvPr/>
        </p:nvSpPr>
        <p:spPr>
          <a:xfrm>
            <a:off x="831713" y="4086970"/>
            <a:ext cx="11142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a. Create and Manage Supplier Invoices: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0282D9-2D24-4D09-1D45-36E8467E5D96}"/>
              </a:ext>
            </a:extLst>
          </p:cNvPr>
          <p:cNvSpPr txBox="1"/>
          <p:nvPr/>
        </p:nvSpPr>
        <p:spPr>
          <a:xfrm>
            <a:off x="831713" y="4561702"/>
            <a:ext cx="11142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b. Learn how to create manual supplier invoices: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4FCCC8-2D27-F6D1-52B7-DEB93FE3698E}"/>
              </a:ext>
            </a:extLst>
          </p:cNvPr>
          <p:cNvSpPr txBox="1"/>
          <p:nvPr/>
        </p:nvSpPr>
        <p:spPr>
          <a:xfrm>
            <a:off x="505027" y="3617416"/>
            <a:ext cx="11142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Tasks: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C878AC44-A9BF-136D-5402-2672F2A1A9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23" y="0"/>
            <a:ext cx="1316477" cy="1224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E0193-C595-57B1-E7A5-44F39083A65F}"/>
              </a:ext>
            </a:extLst>
          </p:cNvPr>
          <p:cNvSpPr txBox="1"/>
          <p:nvPr/>
        </p:nvSpPr>
        <p:spPr>
          <a:xfrm>
            <a:off x="2784542" y="593706"/>
            <a:ext cx="66999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1400" spc="-5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Accounts Payables Operations and Reporting in Oracle ERP Project</a:t>
            </a:r>
            <a:endParaRPr lang="en-US" sz="36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7835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58272-892F-FDDE-AAB4-09BBD60D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2D32D5-9CC8-2AF9-CCE8-743D96D9CDB2}"/>
              </a:ext>
            </a:extLst>
          </p:cNvPr>
          <p:cNvSpPr txBox="1"/>
          <p:nvPr/>
        </p:nvSpPr>
        <p:spPr>
          <a:xfrm>
            <a:off x="3637344" y="2286528"/>
            <a:ext cx="6094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4. Mixed Invoice </a:t>
            </a:r>
            <a:endParaRPr lang="en-US" sz="4400" b="1" dirty="0">
              <a:latin typeface="Aptos Display" panose="020B0004020202020204" pitchFamily="34" charset="0"/>
            </a:endParaRP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4BEF6E8B-4985-B4F5-EF2E-E97D65C161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99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001AD-0C4D-FC5B-6E54-A42B99352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84EADD-3365-9CD3-33E5-78E7E92F422F}"/>
              </a:ext>
            </a:extLst>
          </p:cNvPr>
          <p:cNvSpPr txBox="1"/>
          <p:nvPr/>
        </p:nvSpPr>
        <p:spPr>
          <a:xfrm>
            <a:off x="414463" y="716249"/>
            <a:ext cx="113630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0">
              <a:buFont typeface="+mj-lt"/>
              <a:buAutoNum type="arabicPeriod"/>
            </a:pPr>
            <a:r>
              <a:rPr lang="en-US" sz="1600" b="1" dirty="0"/>
              <a:t>In the "Type" field, select Standard Invoice.</a:t>
            </a:r>
            <a:endParaRPr lang="en-US" sz="1600" dirty="0"/>
          </a:p>
          <a:p>
            <a:pPr lvl="1" defTabSz="0"/>
            <a:r>
              <a:rPr lang="en-US" sz="1600" dirty="0"/>
              <a:t>Select the “</a:t>
            </a:r>
            <a:r>
              <a:rPr lang="en-US" sz="1600" b="1" u="sng" dirty="0"/>
              <a:t>Mixed Invoice</a:t>
            </a:r>
            <a:r>
              <a:rPr lang="en-US" sz="1600" dirty="0"/>
              <a:t>" type.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Enter the Invoice Date and select the Supplier.</a:t>
            </a:r>
            <a:endParaRPr lang="en-US" sz="1600" dirty="0"/>
          </a:p>
          <a:p>
            <a:pPr lvl="1" defTabSz="0"/>
            <a:r>
              <a:rPr lang="en-US" sz="1600" dirty="0"/>
              <a:t>Input the invoice date and choose the supplier from the list.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Select the Invoice Currency.</a:t>
            </a:r>
            <a:endParaRPr lang="en-US" sz="1600" dirty="0"/>
          </a:p>
          <a:p>
            <a:pPr lvl="1" defTabSz="0"/>
            <a:r>
              <a:rPr lang="en-US" sz="1600" dirty="0"/>
              <a:t>Choose the currency for the invoice.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Enter the Invoice Number and Amount.</a:t>
            </a:r>
            <a:endParaRPr lang="en-US" sz="1600" dirty="0"/>
          </a:p>
          <a:p>
            <a:pPr lvl="1" defTabSz="0"/>
            <a:r>
              <a:rPr lang="en-US" sz="1600" dirty="0"/>
              <a:t>Input the invoice number and the total amount.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Click on the "Lines" section to enter item/service details (description, quantity, unit price).</a:t>
            </a:r>
            <a:endParaRPr lang="en-US" sz="1600" dirty="0"/>
          </a:p>
          <a:p>
            <a:pPr lvl="1" defTabSz="0"/>
            <a:r>
              <a:rPr lang="en-US" sz="1600" dirty="0"/>
              <a:t>Click on the "Lines" section to enter details of the goods or services (description, quantity, unit price).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Review the invoice for accuracy and click Validate.</a:t>
            </a:r>
            <a:endParaRPr lang="en-US" sz="1600" dirty="0"/>
          </a:p>
          <a:p>
            <a:pPr lvl="1" defTabSz="0"/>
            <a:r>
              <a:rPr lang="en-US" sz="1600" dirty="0"/>
              <a:t>Review the invoice for accuracy and click "Validate" to ensure correctness.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To post the accounting entry, navigate to Actions → Create Accounting.</a:t>
            </a:r>
            <a:endParaRPr lang="en-US" sz="1600" dirty="0"/>
          </a:p>
          <a:p>
            <a:pPr lvl="1" defTabSz="0"/>
            <a:r>
              <a:rPr lang="en-US" sz="1600" dirty="0"/>
              <a:t>To create the accounting entry, go to "Actions" and select "Create Accounting."</a:t>
            </a:r>
          </a:p>
        </p:txBody>
      </p:sp>
      <p:pic>
        <p:nvPicPr>
          <p:cNvPr id="3" name="Picture 2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F9ADC865-FB45-7FA1-F5A9-6E4DAE6F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11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5DD4F-8ADC-4AAC-835B-004B71389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812E0-1D26-A01F-B623-9A277886A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42" y="205457"/>
            <a:ext cx="8988044" cy="5463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952538-5BAE-4BCA-2379-AA2FFF7BE20A}"/>
              </a:ext>
            </a:extLst>
          </p:cNvPr>
          <p:cNvSpPr txBox="1"/>
          <p:nvPr/>
        </p:nvSpPr>
        <p:spPr>
          <a:xfrm>
            <a:off x="1368706" y="6129323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the Match Button 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C8770272-43E2-3ECA-13EE-3DC7DA9530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CBF59-4DDE-A309-DE67-0C918850F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4C9AF-7D7E-96EC-E21C-30566AFB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21" y="990852"/>
            <a:ext cx="8773433" cy="4553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6DF068-957B-909D-7914-ED40436BD52C}"/>
              </a:ext>
            </a:extLst>
          </p:cNvPr>
          <p:cNvSpPr txBox="1"/>
          <p:nvPr/>
        </p:nvSpPr>
        <p:spPr>
          <a:xfrm>
            <a:off x="1600200" y="6106173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the find Button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0E387829-6CE5-767A-1D7D-2364378F8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5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565CF-FBA1-E70D-E57B-CE75F0763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F460F-D2E1-84FE-F7E0-E9AFFEF1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73" y="892571"/>
            <a:ext cx="8408646" cy="5072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BA4F3-FE5F-E868-DADA-F5C59EE4847D}"/>
              </a:ext>
            </a:extLst>
          </p:cNvPr>
          <p:cNvSpPr txBox="1"/>
          <p:nvPr/>
        </p:nvSpPr>
        <p:spPr>
          <a:xfrm>
            <a:off x="743673" y="98128"/>
            <a:ext cx="77752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Enable match option and enter the Quantity invoiced in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ABC5A-C8A1-D48C-F81B-119013703D37}"/>
              </a:ext>
            </a:extLst>
          </p:cNvPr>
          <p:cNvSpPr txBox="1"/>
          <p:nvPr/>
        </p:nvSpPr>
        <p:spPr>
          <a:xfrm>
            <a:off x="1125639" y="623665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.Click in Match button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7701FC-B775-9A18-ABA2-C18B9810BA39}"/>
              </a:ext>
            </a:extLst>
          </p:cNvPr>
          <p:cNvCxnSpPr/>
          <p:nvPr/>
        </p:nvCxnSpPr>
        <p:spPr>
          <a:xfrm>
            <a:off x="2141316" y="717630"/>
            <a:ext cx="949125" cy="1134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00059CD-036E-314F-946E-C5F658BBC7BB}"/>
              </a:ext>
            </a:extLst>
          </p:cNvPr>
          <p:cNvSpPr/>
          <p:nvPr/>
        </p:nvSpPr>
        <p:spPr>
          <a:xfrm>
            <a:off x="4172674" y="1828800"/>
            <a:ext cx="1923326" cy="208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CB1DAEC-E2DC-B7BE-B3C7-33EBE4F4D2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66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AE11F-4B51-8968-BC3C-B155FD33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FF1F4-F813-9B9C-C525-2F5AE11F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047750"/>
            <a:ext cx="7829550" cy="4762500"/>
          </a:xfrm>
          <a:prstGeom prst="rect">
            <a:avLst/>
          </a:prstGeom>
        </p:spPr>
      </p:pic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D1E93A0E-410A-55E5-28F3-4DAFF3E746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23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60048-B530-8CDA-2DFE-9CE502843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D8AB3-DAAB-C04C-DE0A-10808994E5EC}"/>
              </a:ext>
            </a:extLst>
          </p:cNvPr>
          <p:cNvSpPr txBox="1"/>
          <p:nvPr/>
        </p:nvSpPr>
        <p:spPr>
          <a:xfrm>
            <a:off x="245963" y="215453"/>
            <a:ext cx="7022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Click on Actions tab for Validate and Force Approval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32D8B-DEA0-D147-10BD-C4FFBBBA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43" y="699966"/>
            <a:ext cx="4879673" cy="5780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F58468-AC27-DBC6-BBCD-4CE41095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86" y="699966"/>
            <a:ext cx="4730586" cy="567247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1D19B7-CFE4-8823-8595-B206CFEFD814}"/>
              </a:ext>
            </a:extLst>
          </p:cNvPr>
          <p:cNvSpPr/>
          <p:nvPr/>
        </p:nvSpPr>
        <p:spPr>
          <a:xfrm>
            <a:off x="1115028" y="1169044"/>
            <a:ext cx="851282" cy="2314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959D40-B535-D619-4C1C-0F46C073E9D0}"/>
              </a:ext>
            </a:extLst>
          </p:cNvPr>
          <p:cNvSpPr/>
          <p:nvPr/>
        </p:nvSpPr>
        <p:spPr>
          <a:xfrm>
            <a:off x="6346385" y="3227065"/>
            <a:ext cx="1223457" cy="3032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ECE83185-8C23-B0DC-CC22-E7C14AC8F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23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FCB9D-7D49-922B-2B88-872186AA9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67402-B009-7E77-66ED-E7A3BFB170C6}"/>
              </a:ext>
            </a:extLst>
          </p:cNvPr>
          <p:cNvSpPr txBox="1"/>
          <p:nvPr/>
        </p:nvSpPr>
        <p:spPr>
          <a:xfrm>
            <a:off x="303836" y="227028"/>
            <a:ext cx="6094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See the changes in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Status as Validated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Approval as Manually Approved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A06F3-A3A2-72BC-37DE-77CF3C84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13" y="1372449"/>
            <a:ext cx="8593038" cy="5226693"/>
          </a:xfrm>
          <a:prstGeom prst="rect">
            <a:avLst/>
          </a:prstGeom>
        </p:spPr>
      </p:pic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B4C2444A-71C6-AEC8-18FE-C62F45318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17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90BAC-41BD-A23A-F17B-FD7732520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03C8C-AEC9-017C-3C13-6A16C9943EBC}"/>
              </a:ext>
            </a:extLst>
          </p:cNvPr>
          <p:cNvSpPr txBox="1"/>
          <p:nvPr/>
        </p:nvSpPr>
        <p:spPr>
          <a:xfrm>
            <a:off x="3637344" y="2286528"/>
            <a:ext cx="6094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5. Prepayment Invoice</a:t>
            </a:r>
            <a:endParaRPr lang="en-US" sz="4400" b="1" dirty="0">
              <a:latin typeface="Aptos Display" panose="020B0004020202020204" pitchFamily="34" charset="0"/>
            </a:endParaRP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B81258BD-F5E8-753D-DAB3-67E964064B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9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EF9C8-A98D-84AF-C9A9-DFAFFD6E0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C6FF2-7A87-6A79-2076-88109EE709F2}"/>
              </a:ext>
            </a:extLst>
          </p:cNvPr>
          <p:cNvSpPr txBox="1"/>
          <p:nvPr/>
        </p:nvSpPr>
        <p:spPr>
          <a:xfrm>
            <a:off x="414463" y="716249"/>
            <a:ext cx="113630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0">
              <a:buFont typeface="+mj-lt"/>
              <a:buAutoNum type="arabicPeriod"/>
            </a:pPr>
            <a:r>
              <a:rPr lang="en-US" sz="1600" b="1" dirty="0"/>
              <a:t>In the "Type" field, select Standard Invoice.</a:t>
            </a:r>
            <a:endParaRPr lang="en-US" sz="1600" dirty="0"/>
          </a:p>
          <a:p>
            <a:pPr lvl="1" defTabSz="0"/>
            <a:r>
              <a:rPr lang="en-US" sz="1600" dirty="0"/>
              <a:t>Select the “</a:t>
            </a:r>
            <a:r>
              <a:rPr lang="en-US" sz="1600" b="1" u="sng" dirty="0"/>
              <a:t>Prepayment Invoice</a:t>
            </a:r>
            <a:r>
              <a:rPr lang="en-US" sz="1600" dirty="0"/>
              <a:t>" type.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Enter the Invoice Date and select the Supplier.</a:t>
            </a:r>
            <a:endParaRPr lang="en-US" sz="1600" dirty="0"/>
          </a:p>
          <a:p>
            <a:pPr lvl="1" defTabSz="0"/>
            <a:r>
              <a:rPr lang="en-US" sz="1600" dirty="0"/>
              <a:t>Input the invoice date and choose the supplier from the list.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Select the Invoice Currency.</a:t>
            </a:r>
            <a:endParaRPr lang="en-US" sz="1600" dirty="0"/>
          </a:p>
          <a:p>
            <a:pPr lvl="1" defTabSz="0"/>
            <a:r>
              <a:rPr lang="en-US" sz="1600" dirty="0"/>
              <a:t>Choose the currency for the invoice.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Enter the Invoice Number and Amount.</a:t>
            </a:r>
            <a:endParaRPr lang="en-US" sz="1600" dirty="0"/>
          </a:p>
          <a:p>
            <a:pPr lvl="1" defTabSz="0"/>
            <a:r>
              <a:rPr lang="en-US" sz="1600" dirty="0"/>
              <a:t>Input the invoice number and the total amount.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Click on the "Lines" section to enter item/service details (description, quantity, unit price).</a:t>
            </a:r>
            <a:endParaRPr lang="en-US" sz="1600" dirty="0"/>
          </a:p>
          <a:p>
            <a:pPr lvl="1" defTabSz="0"/>
            <a:r>
              <a:rPr lang="en-US" sz="1600" dirty="0"/>
              <a:t>Click on the "Lines" section to enter details of the goods or services (description, quantity, unit price).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Review the invoice for accuracy and click Validate.</a:t>
            </a:r>
            <a:endParaRPr lang="en-US" sz="1600" dirty="0"/>
          </a:p>
          <a:p>
            <a:pPr lvl="1" defTabSz="0"/>
            <a:r>
              <a:rPr lang="en-US" sz="1600" dirty="0"/>
              <a:t>Review the invoice for accuracy and click "Validate" to ensure correctness.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To post the accounting entry, navigate to Actions → Create Accounting.</a:t>
            </a:r>
            <a:endParaRPr lang="en-US" sz="1600" dirty="0"/>
          </a:p>
          <a:p>
            <a:pPr lvl="1" defTabSz="0"/>
            <a:r>
              <a:rPr lang="en-US" sz="1600" dirty="0"/>
              <a:t>To create the accounting entry, go to "Actions" and select "Create Accounting."</a:t>
            </a:r>
          </a:p>
        </p:txBody>
      </p:sp>
      <p:pic>
        <p:nvPicPr>
          <p:cNvPr id="3" name="Picture 2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65FD6EA4-FF9A-D06E-4BF7-FEDE288FE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9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59C07-BB4F-C8C6-6817-958DECC10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64F15D-0C6A-2E67-1C6E-27201813DC67}"/>
              </a:ext>
            </a:extLst>
          </p:cNvPr>
          <p:cNvGrpSpPr/>
          <p:nvPr/>
        </p:nvGrpSpPr>
        <p:grpSpPr>
          <a:xfrm>
            <a:off x="1435261" y="1389877"/>
            <a:ext cx="9051403" cy="5211872"/>
            <a:chOff x="0" y="146820"/>
            <a:chExt cx="12192000" cy="65643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8ADA32-845E-6AE7-590D-7B1528B1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6820"/>
              <a:ext cx="12192000" cy="656436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219410-A370-25D9-C7D8-0C2BF2CAF976}"/>
                </a:ext>
              </a:extLst>
            </p:cNvPr>
            <p:cNvSpPr/>
            <p:nvPr/>
          </p:nvSpPr>
          <p:spPr>
            <a:xfrm>
              <a:off x="982980" y="4145280"/>
              <a:ext cx="1272540" cy="2209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24D3C-E4A6-8AA2-C2DD-E13AEC757644}"/>
                </a:ext>
              </a:extLst>
            </p:cNvPr>
            <p:cNvSpPr/>
            <p:nvPr/>
          </p:nvSpPr>
          <p:spPr>
            <a:xfrm>
              <a:off x="982980" y="4434840"/>
              <a:ext cx="1272540" cy="2209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189DF6-DE2E-65CE-734A-5BBFB6FF4054}"/>
              </a:ext>
            </a:extLst>
          </p:cNvPr>
          <p:cNvSpPr txBox="1"/>
          <p:nvPr/>
        </p:nvSpPr>
        <p:spPr>
          <a:xfrm>
            <a:off x="1171936" y="497325"/>
            <a:ext cx="824985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0">
              <a:buFont typeface="+mj-lt"/>
              <a:buAutoNum type="arabicPeriod"/>
            </a:pPr>
            <a:r>
              <a:rPr lang="en-US" sz="2400" b="1" dirty="0"/>
              <a:t>Navigate to Payables → Invoices → Entry.</a:t>
            </a:r>
            <a:endParaRPr lang="en-US" sz="2400" dirty="0"/>
          </a:p>
          <a:p>
            <a:pPr lvl="1" defTabSz="0"/>
            <a:r>
              <a:rPr lang="en-US" dirty="0"/>
              <a:t>Access the invoice section within the Accounts Payable module.</a:t>
            </a:r>
          </a:p>
          <a:p>
            <a:pPr lvl="1" defTabSz="0"/>
            <a:endParaRPr lang="en-US" sz="1600" dirty="0"/>
          </a:p>
        </p:txBody>
      </p:sp>
      <p:pic>
        <p:nvPicPr>
          <p:cNvPr id="9" name="Picture 8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A16C41A0-40F8-720D-569B-C248C129F5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23" y="0"/>
            <a:ext cx="1316477" cy="12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9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DDD3B-3877-16CB-0853-1E6484913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689A1-C22E-49E6-5DAB-9A719F7DD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02" y="276999"/>
            <a:ext cx="8826395" cy="541339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771877-9C1F-C8D0-0E73-E5CFAB1C8FE9}"/>
              </a:ext>
            </a:extLst>
          </p:cNvPr>
          <p:cNvCxnSpPr>
            <a:cxnSpLocks/>
          </p:cNvCxnSpPr>
          <p:nvPr/>
        </p:nvCxnSpPr>
        <p:spPr>
          <a:xfrm flipV="1">
            <a:off x="9421667" y="2108706"/>
            <a:ext cx="1203767" cy="952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A07534-DFB8-8533-9715-44DC552F3A22}"/>
              </a:ext>
            </a:extLst>
          </p:cNvPr>
          <p:cNvSpPr txBox="1"/>
          <p:nvPr/>
        </p:nvSpPr>
        <p:spPr>
          <a:xfrm>
            <a:off x="10513671" y="1924040"/>
            <a:ext cx="16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 Validated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2A1F7-2763-760A-62D7-CA3D68C085A3}"/>
              </a:ext>
            </a:extLst>
          </p:cNvPr>
          <p:cNvSpPr/>
          <p:nvPr/>
        </p:nvSpPr>
        <p:spPr>
          <a:xfrm>
            <a:off x="10625434" y="1924040"/>
            <a:ext cx="141211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D51DC-2CBB-FA01-3054-6416E24A1C7D}"/>
              </a:ext>
            </a:extLst>
          </p:cNvPr>
          <p:cNvSpPr txBox="1"/>
          <p:nvPr/>
        </p:nvSpPr>
        <p:spPr>
          <a:xfrm>
            <a:off x="1426579" y="6014900"/>
            <a:ext cx="9082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Save and Click Match Button then match with a Purchase Order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E012444C-B28A-CD8D-7711-E2E7ECB691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1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AB8EB-8FD3-DE42-014A-D86D9564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0D15-3D8F-5B57-DBA0-81C14026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439355"/>
            <a:ext cx="9124950" cy="5562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B3A150-BF74-403B-37D0-DBC42172B623}"/>
              </a:ext>
            </a:extLst>
          </p:cNvPr>
          <p:cNvCxnSpPr/>
          <p:nvPr/>
        </p:nvCxnSpPr>
        <p:spPr>
          <a:xfrm>
            <a:off x="1099595" y="1620455"/>
            <a:ext cx="4339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B0EB0D-5FBB-9A42-FB4F-2EB556CDEBDF}"/>
              </a:ext>
            </a:extLst>
          </p:cNvPr>
          <p:cNvSpPr txBox="1"/>
          <p:nvPr/>
        </p:nvSpPr>
        <p:spPr>
          <a:xfrm>
            <a:off x="1238743" y="615703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on Match button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E423CCF6-AD3C-225B-2031-D77CF36E6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3FAC-9571-33B7-C00E-A404FC77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0C0D7-E7F8-EC6B-4C11-3EB7B001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06" y="302689"/>
            <a:ext cx="8805287" cy="5403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EF2C28-510C-0E7B-67F1-7D3C8B148535}"/>
              </a:ext>
            </a:extLst>
          </p:cNvPr>
          <p:cNvSpPr txBox="1"/>
          <p:nvPr/>
        </p:nvSpPr>
        <p:spPr>
          <a:xfrm>
            <a:off x="1542956" y="6032091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on Actions </a:t>
            </a:r>
            <a:endParaRPr lang="en-US" sz="2800" dirty="0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75D313B8-2CC0-6638-FEE1-81CAB5C41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5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42C05-CFE9-8094-42CE-37BAC5BC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7541D-C60E-706A-57C5-2EE57FFB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43" y="200308"/>
            <a:ext cx="5459753" cy="6457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E6B43-8C26-F25D-D51B-70D8BB39B22A}"/>
              </a:ext>
            </a:extLst>
          </p:cNvPr>
          <p:cNvSpPr txBox="1"/>
          <p:nvPr/>
        </p:nvSpPr>
        <p:spPr>
          <a:xfrm>
            <a:off x="234388" y="172446"/>
            <a:ext cx="8573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Tab for Validate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605DBF-7C01-54CE-4E5E-82835429A9DE}"/>
              </a:ext>
            </a:extLst>
          </p:cNvPr>
          <p:cNvCxnSpPr/>
          <p:nvPr/>
        </p:nvCxnSpPr>
        <p:spPr>
          <a:xfrm>
            <a:off x="2847372" y="833377"/>
            <a:ext cx="7056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102A93-0E2B-879E-0D99-B3530EBA7965}"/>
              </a:ext>
            </a:extLst>
          </p:cNvPr>
          <p:cNvCxnSpPr/>
          <p:nvPr/>
        </p:nvCxnSpPr>
        <p:spPr>
          <a:xfrm>
            <a:off x="2847372" y="3208116"/>
            <a:ext cx="7056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22EAE1BE-EFF9-AE7C-E4BD-69DD17F25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74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26523-D887-11D5-98A4-B33613941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0BD860-BFF0-7666-5123-6BCCC657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634" y="347240"/>
            <a:ext cx="8562732" cy="5175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FE5-8CC9-1F81-959C-FD6C6A1FD284}"/>
              </a:ext>
            </a:extLst>
          </p:cNvPr>
          <p:cNvSpPr txBox="1"/>
          <p:nvPr/>
        </p:nvSpPr>
        <p:spPr>
          <a:xfrm>
            <a:off x="1403431" y="5990427"/>
            <a:ext cx="8874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Action..1 Button again for creating Accounting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353BD1-C8CF-5704-7976-F434F7AC07D7}"/>
              </a:ext>
            </a:extLst>
          </p:cNvPr>
          <p:cNvSpPr/>
          <p:nvPr/>
        </p:nvSpPr>
        <p:spPr>
          <a:xfrm>
            <a:off x="8461094" y="2882096"/>
            <a:ext cx="1458410" cy="648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7E36C690-09AD-5988-E874-79A06A83D7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02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4472-7647-07EB-39C9-D5F11D744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209C4-3E18-BD25-EB9C-A747B947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13" y="150471"/>
            <a:ext cx="4622352" cy="5492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740419-83F8-DC33-D1C8-3AC3AD86501A}"/>
              </a:ext>
            </a:extLst>
          </p:cNvPr>
          <p:cNvSpPr txBox="1"/>
          <p:nvPr/>
        </p:nvSpPr>
        <p:spPr>
          <a:xfrm>
            <a:off x="870995" y="5886652"/>
            <a:ext cx="100555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on OK Button and again Click on Action..1 Button in the previous form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4D4BCD34-0D3C-2D84-8FCB-1E932BD093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20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51F0-4E1F-CD00-5838-1FB9C0CDA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B29C7A-BE93-5BAF-39B3-78EBEF33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72" y="103168"/>
            <a:ext cx="5587677" cy="6582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1BBA66-263B-69D8-A981-0EFFD01E7333}"/>
              </a:ext>
            </a:extLst>
          </p:cNvPr>
          <p:cNvSpPr txBox="1"/>
          <p:nvPr/>
        </p:nvSpPr>
        <p:spPr>
          <a:xfrm>
            <a:off x="7318095" y="5188353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Click on OK Button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40BDB9AC-09ED-0AAD-8539-0D756CB1E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65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ECC30-8290-7DD3-8898-1C52FD3D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832E5-C984-1BD5-2F30-54F9C1BB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0" y="574326"/>
            <a:ext cx="5079562" cy="6010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1253E-3223-EA27-CB50-B45DBAB93517}"/>
              </a:ext>
            </a:extLst>
          </p:cNvPr>
          <p:cNvSpPr txBox="1"/>
          <p:nvPr/>
        </p:nvSpPr>
        <p:spPr>
          <a:xfrm>
            <a:off x="7448781" y="1449669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Click on OK 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2260B-88EA-DF80-0780-C79C5FC75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18" y="3741456"/>
            <a:ext cx="5410200" cy="16668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95E073-45A7-C48A-FEDA-41A1F3852DC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647341" y="1680502"/>
            <a:ext cx="4801440" cy="4257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DDF13-88D2-8A45-08EC-F453830C0045}"/>
              </a:ext>
            </a:extLst>
          </p:cNvPr>
          <p:cNvCxnSpPr>
            <a:cxnSpLocks/>
          </p:cNvCxnSpPr>
          <p:nvPr/>
        </p:nvCxnSpPr>
        <p:spPr>
          <a:xfrm>
            <a:off x="8704162" y="1911334"/>
            <a:ext cx="0" cy="1830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EFDAB8C5-4D5A-2A8B-9522-BC137902AC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87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53DE-1C21-C062-06B5-720A07DDC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71C61-D867-3645-90D9-9E5BF9A8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651" y="1805680"/>
            <a:ext cx="8000699" cy="4914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3A6263-313B-7D5F-F0E4-FD42EBBE3FD8}"/>
              </a:ext>
            </a:extLst>
          </p:cNvPr>
          <p:cNvSpPr txBox="1"/>
          <p:nvPr/>
        </p:nvSpPr>
        <p:spPr>
          <a:xfrm>
            <a:off x="694481" y="613458"/>
            <a:ext cx="3125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the Status: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Accounted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manually approved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73E70B-9A64-761F-10C5-404C71AFF526}"/>
              </a:ext>
            </a:extLst>
          </p:cNvPr>
          <p:cNvSpPr/>
          <p:nvPr/>
        </p:nvSpPr>
        <p:spPr>
          <a:xfrm>
            <a:off x="9442174" y="4075043"/>
            <a:ext cx="2256183" cy="7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9FA177A-7D4C-33EF-D8EE-0D45228B5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20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EDFB-7EAB-5ADB-9425-E07CBDC3C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10B3F-FD9B-CDB1-9CA1-46CB3F83986A}"/>
              </a:ext>
            </a:extLst>
          </p:cNvPr>
          <p:cNvSpPr txBox="1"/>
          <p:nvPr/>
        </p:nvSpPr>
        <p:spPr>
          <a:xfrm>
            <a:off x="3197506" y="2413850"/>
            <a:ext cx="6837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How to apply the Prepayment? 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587DA5A6-DFBA-D5CD-71A8-DEB25965F0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EF0EF-D2B7-219C-445E-96F4C850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152601-4EDE-83F8-B660-46077C6147DF}"/>
              </a:ext>
            </a:extLst>
          </p:cNvPr>
          <p:cNvSpPr txBox="1"/>
          <p:nvPr/>
        </p:nvSpPr>
        <p:spPr>
          <a:xfrm>
            <a:off x="3637344" y="2286528"/>
            <a:ext cx="6094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Aptos Display" panose="020B0004020202020204" pitchFamily="34" charset="0"/>
              </a:rPr>
              <a:t>1. Standard Invoice</a:t>
            </a:r>
          </a:p>
        </p:txBody>
      </p:sp>
      <p:pic>
        <p:nvPicPr>
          <p:cNvPr id="4" name="Picture 3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C246A65-E02A-0D3F-B145-2AD7D914B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23" y="0"/>
            <a:ext cx="1316477" cy="12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43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5AB52-AA8F-111E-EE5A-366D99D6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2231A8-C951-0F67-83A5-9D5CDF6B4FED}"/>
              </a:ext>
            </a:extLst>
          </p:cNvPr>
          <p:cNvSpPr txBox="1"/>
          <p:nvPr/>
        </p:nvSpPr>
        <p:spPr>
          <a:xfrm>
            <a:off x="789973" y="272534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1- Create a invoice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1D353-190B-F7E5-A929-8730C5E9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94" y="795754"/>
            <a:ext cx="8090983" cy="491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9D6839-76EB-0AE8-304E-374B6B4D9DA1}"/>
              </a:ext>
            </a:extLst>
          </p:cNvPr>
          <p:cNvSpPr txBox="1"/>
          <p:nvPr/>
        </p:nvSpPr>
        <p:spPr>
          <a:xfrm>
            <a:off x="1131907" y="6062246"/>
            <a:ext cx="99281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When you create a new invoice you will get a Note saving that 1 prepayment is available 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22B8F46E-017C-54F6-0EE9-9DE76A3D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11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03EF9-6942-647A-640A-97AC56D5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F3F1DC-5616-D5DE-555F-7296495A8009}"/>
              </a:ext>
            </a:extLst>
          </p:cNvPr>
          <p:cNvSpPr txBox="1"/>
          <p:nvPr/>
        </p:nvSpPr>
        <p:spPr>
          <a:xfrm>
            <a:off x="547386" y="354747"/>
            <a:ext cx="110972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2- Match the invoice </a:t>
            </a:r>
          </a:p>
          <a:p>
            <a:r>
              <a:rPr lang="en-US" sz="2000" b="1" dirty="0"/>
              <a:t>3- Click on actions to Validate and Force approval then Creating Accounting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49BA03-E55C-7B82-2D3D-9933DB08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410" y="1238492"/>
            <a:ext cx="4741228" cy="5619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110CB4-154C-BA49-38CA-E907C3C1F536}"/>
              </a:ext>
            </a:extLst>
          </p:cNvPr>
          <p:cNvSpPr txBox="1"/>
          <p:nvPr/>
        </p:nvSpPr>
        <p:spPr>
          <a:xfrm>
            <a:off x="442731" y="2952470"/>
            <a:ext cx="6918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4- Now click on Actions select Apply/ Unapply Prepayment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0AE3C-FD47-57ED-9A56-107F095871F9}"/>
              </a:ext>
            </a:extLst>
          </p:cNvPr>
          <p:cNvSpPr txBox="1"/>
          <p:nvPr/>
        </p:nvSpPr>
        <p:spPr>
          <a:xfrm>
            <a:off x="1079340" y="5758934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Click on OK button 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0FE21108-9BD6-3147-10BF-D318C06B16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30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F2D32-8C6F-F347-8B35-1F1E3701B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31BA6-82F2-A207-A4A6-8772CCFF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" y="1643605"/>
            <a:ext cx="5919544" cy="3592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E43B7-B55F-BCB5-C139-864053C40958}"/>
              </a:ext>
            </a:extLst>
          </p:cNvPr>
          <p:cNvSpPr txBox="1"/>
          <p:nvPr/>
        </p:nvSpPr>
        <p:spPr>
          <a:xfrm>
            <a:off x="211237" y="588835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Click on Apply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CCB7A-7C6E-0372-3A3B-45C0F7291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068" y="1643605"/>
            <a:ext cx="6038932" cy="36893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A9C979-AC8D-B60F-C33D-CDAF368C72B3}"/>
              </a:ext>
            </a:extLst>
          </p:cNvPr>
          <p:cNvCxnSpPr>
            <a:cxnSpLocks/>
          </p:cNvCxnSpPr>
          <p:nvPr/>
        </p:nvCxnSpPr>
        <p:spPr>
          <a:xfrm>
            <a:off x="2558005" y="1050500"/>
            <a:ext cx="3747302" cy="1333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B10C924-B32E-902D-D268-9E544B9F2CD2}"/>
              </a:ext>
            </a:extLst>
          </p:cNvPr>
          <p:cNvSpPr txBox="1"/>
          <p:nvPr/>
        </p:nvSpPr>
        <p:spPr>
          <a:xfrm>
            <a:off x="801547" y="573226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Click on Apply/ Unapply Prepayment button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30F55F-A2F9-AC38-2F27-3B2EA322C756}"/>
              </a:ext>
            </a:extLst>
          </p:cNvPr>
          <p:cNvSpPr/>
          <p:nvPr/>
        </p:nvSpPr>
        <p:spPr>
          <a:xfrm>
            <a:off x="7153154" y="2187615"/>
            <a:ext cx="879676" cy="32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C0FAAB85-AC1B-75E1-9F26-CB124A868F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93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471A1-F563-371D-AAA9-0615B0768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B0D8A4-9990-BFD0-D652-347165ECCB4B}"/>
              </a:ext>
            </a:extLst>
          </p:cNvPr>
          <p:cNvSpPr txBox="1"/>
          <p:nvPr/>
        </p:nvSpPr>
        <p:spPr>
          <a:xfrm>
            <a:off x="488066" y="287920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Check the Amount Paid Status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69F3F1-5D59-2856-2864-E1E053670859}"/>
              </a:ext>
            </a:extLst>
          </p:cNvPr>
          <p:cNvGrpSpPr/>
          <p:nvPr/>
        </p:nvGrpSpPr>
        <p:grpSpPr>
          <a:xfrm>
            <a:off x="2258088" y="688030"/>
            <a:ext cx="8810143" cy="5313570"/>
            <a:chOff x="2177065" y="1210211"/>
            <a:chExt cx="8810143" cy="5313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79E222-A742-4E7F-6616-BF0F1E4A0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065" y="1210211"/>
              <a:ext cx="8810143" cy="531357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DE3DB8-0D9E-9E92-90BA-7D4B22258B2C}"/>
                </a:ext>
              </a:extLst>
            </p:cNvPr>
            <p:cNvSpPr/>
            <p:nvPr/>
          </p:nvSpPr>
          <p:spPr>
            <a:xfrm>
              <a:off x="5370654" y="3634451"/>
              <a:ext cx="1886673" cy="6366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7DDEB5-4EE1-98A3-89E7-AF3EC775CA7D}"/>
                </a:ext>
              </a:extLst>
            </p:cNvPr>
            <p:cNvSpPr/>
            <p:nvPr/>
          </p:nvSpPr>
          <p:spPr>
            <a:xfrm>
              <a:off x="8178931" y="3763702"/>
              <a:ext cx="2550801" cy="785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76B3E3-375D-FC4F-3BED-42FCCF9AA106}"/>
              </a:ext>
            </a:extLst>
          </p:cNvPr>
          <p:cNvSpPr txBox="1"/>
          <p:nvPr/>
        </p:nvSpPr>
        <p:spPr>
          <a:xfrm>
            <a:off x="1331089" y="6170877"/>
            <a:ext cx="8669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Then Back to make accounting and validation again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60ED246A-D992-892C-F843-BC361B7D2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53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6406B-31C2-A000-9085-737ECF9BF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0C69C-74B2-0499-8A48-2BBC4960D355}"/>
              </a:ext>
            </a:extLst>
          </p:cNvPr>
          <p:cNvSpPr txBox="1"/>
          <p:nvPr/>
        </p:nvSpPr>
        <p:spPr>
          <a:xfrm>
            <a:off x="3990207" y="2140695"/>
            <a:ext cx="6254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Canceling Invoice</a:t>
            </a:r>
          </a:p>
        </p:txBody>
      </p:sp>
      <p:pic>
        <p:nvPicPr>
          <p:cNvPr id="3" name="Picture 2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5FD4CBE4-1249-A6E6-57A0-D05ACC782F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42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1473E-EAE5-4D75-E5A9-F6F47918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CE3A94-84C8-6FA6-07BE-674CF7609AAB}"/>
              </a:ext>
            </a:extLst>
          </p:cNvPr>
          <p:cNvGrpSpPr/>
          <p:nvPr/>
        </p:nvGrpSpPr>
        <p:grpSpPr>
          <a:xfrm>
            <a:off x="3078866" y="1754248"/>
            <a:ext cx="9008961" cy="5016942"/>
            <a:chOff x="0" y="261114"/>
            <a:chExt cx="12192000" cy="63357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D69E69-2B19-D402-B3C7-68A066ADF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1114"/>
              <a:ext cx="12192000" cy="633577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C69F30B-C3D6-8C92-6CE3-021229E20682}"/>
                </a:ext>
              </a:extLst>
            </p:cNvPr>
            <p:cNvSpPr/>
            <p:nvPr/>
          </p:nvSpPr>
          <p:spPr>
            <a:xfrm>
              <a:off x="2312914" y="1909863"/>
              <a:ext cx="1004218" cy="2399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0E14AB7-7AF7-BFC2-F6B2-8F91D4973A69}"/>
              </a:ext>
            </a:extLst>
          </p:cNvPr>
          <p:cNvSpPr txBox="1"/>
          <p:nvPr/>
        </p:nvSpPr>
        <p:spPr>
          <a:xfrm>
            <a:off x="636607" y="196769"/>
            <a:ext cx="4893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Choose invoice that you need to cancel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34B63-EB66-EAC6-7311-432BF3ED8CA3}"/>
              </a:ext>
            </a:extLst>
          </p:cNvPr>
          <p:cNvSpPr txBox="1"/>
          <p:nvPr/>
        </p:nvSpPr>
        <p:spPr>
          <a:xfrm>
            <a:off x="636607" y="701362"/>
            <a:ext cx="606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Then move to action , and choose </a:t>
            </a:r>
            <a:r>
              <a:rPr lang="en-US" sz="2000" b="1" dirty="0"/>
              <a:t>Cancel invoice</a:t>
            </a:r>
          </a:p>
        </p:txBody>
      </p:sp>
      <p:pic>
        <p:nvPicPr>
          <p:cNvPr id="7" name="Picture 6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556B0F6-8E87-A7D7-34D4-4D790E435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2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20C30-140F-510A-5C61-5B4781750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F14FAE-9EE3-5CCA-8FBF-F861F7AD90FC}"/>
              </a:ext>
            </a:extLst>
          </p:cNvPr>
          <p:cNvGrpSpPr/>
          <p:nvPr/>
        </p:nvGrpSpPr>
        <p:grpSpPr>
          <a:xfrm>
            <a:off x="924340" y="616226"/>
            <a:ext cx="11078608" cy="6024653"/>
            <a:chOff x="0" y="529638"/>
            <a:chExt cx="12192000" cy="57987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DD47B3-DD1B-490E-9922-A6E8BF578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9638"/>
              <a:ext cx="12192000" cy="579872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FE6E4C-1C59-4F99-8DC3-8A9AC63EC184}"/>
                </a:ext>
              </a:extLst>
            </p:cNvPr>
            <p:cNvSpPr/>
            <p:nvPr/>
          </p:nvSpPr>
          <p:spPr>
            <a:xfrm>
              <a:off x="4297355" y="3326130"/>
              <a:ext cx="3630687" cy="1177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F3FAAF54-0691-6209-F459-80FC8114B8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32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8F44A-9102-D0D9-EEA5-60EE14310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F87BBE-98FD-3AC9-6046-77F5B752E408}"/>
              </a:ext>
            </a:extLst>
          </p:cNvPr>
          <p:cNvGrpSpPr/>
          <p:nvPr/>
        </p:nvGrpSpPr>
        <p:grpSpPr>
          <a:xfrm>
            <a:off x="884582" y="1341782"/>
            <a:ext cx="9939130" cy="5275570"/>
            <a:chOff x="0" y="598455"/>
            <a:chExt cx="12192000" cy="56610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841CBE-7D3F-A93D-0BF1-8832FE644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8455"/>
              <a:ext cx="12192000" cy="566108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1D6237E-DC9D-45A0-804B-43C4533EB456}"/>
                </a:ext>
              </a:extLst>
            </p:cNvPr>
            <p:cNvSpPr/>
            <p:nvPr/>
          </p:nvSpPr>
          <p:spPr>
            <a:xfrm>
              <a:off x="464657" y="4040221"/>
              <a:ext cx="2259087" cy="4345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E05DCFB-828B-F35F-F8DC-E8F31EEF1ABC}"/>
              </a:ext>
            </a:extLst>
          </p:cNvPr>
          <p:cNvSpPr txBox="1"/>
          <p:nvPr/>
        </p:nvSpPr>
        <p:spPr>
          <a:xfrm>
            <a:off x="1580322" y="496956"/>
            <a:ext cx="466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N:Payments &gt; Entry &gt; Payments</a:t>
            </a:r>
          </a:p>
        </p:txBody>
      </p:sp>
      <p:pic>
        <p:nvPicPr>
          <p:cNvPr id="6" name="Picture 5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6C7C8C3C-82F9-D32E-F9BB-24E32D86B1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D5311-80C3-6A1C-36B0-8CB3EDF63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432004-293D-F552-07EB-0730FA37E727}"/>
              </a:ext>
            </a:extLst>
          </p:cNvPr>
          <p:cNvGrpSpPr/>
          <p:nvPr/>
        </p:nvGrpSpPr>
        <p:grpSpPr>
          <a:xfrm>
            <a:off x="2107096" y="1133062"/>
            <a:ext cx="9839739" cy="4772262"/>
            <a:chOff x="0" y="584928"/>
            <a:chExt cx="12192000" cy="56881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1B598F-F3DD-1716-BD97-A1DF1C142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84928"/>
              <a:ext cx="12192000" cy="568814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359E32F-D15A-6342-AAB2-F488D1BCF27D}"/>
                </a:ext>
              </a:extLst>
            </p:cNvPr>
            <p:cNvSpPr/>
            <p:nvPr/>
          </p:nvSpPr>
          <p:spPr>
            <a:xfrm>
              <a:off x="2322641" y="1851498"/>
              <a:ext cx="670560" cy="205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5069D8-8146-A2D2-7029-E7DBB872ACAB}"/>
              </a:ext>
            </a:extLst>
          </p:cNvPr>
          <p:cNvSpPr txBox="1"/>
          <p:nvPr/>
        </p:nvSpPr>
        <p:spPr>
          <a:xfrm>
            <a:off x="885083" y="370914"/>
            <a:ext cx="363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Put the invoice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8D1CC-18D0-5CD2-44A7-B573F980026A}"/>
              </a:ext>
            </a:extLst>
          </p:cNvPr>
          <p:cNvSpPr txBox="1"/>
          <p:nvPr/>
        </p:nvSpPr>
        <p:spPr>
          <a:xfrm>
            <a:off x="1891747" y="6120921"/>
            <a:ext cx="3637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Click find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9E80C8-4360-4E2F-B840-4EBFEAF1E420}"/>
              </a:ext>
            </a:extLst>
          </p:cNvPr>
          <p:cNvCxnSpPr/>
          <p:nvPr/>
        </p:nvCxnSpPr>
        <p:spPr>
          <a:xfrm>
            <a:off x="2842591" y="794431"/>
            <a:ext cx="1272209" cy="1401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21406546-1ADE-7CB9-B26D-A91DC05BA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1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0690-0E0B-BD04-124A-8D38DE108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057A9-A05E-6FF8-5458-18EE878A8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404"/>
            <a:ext cx="12192000" cy="56631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0821DB-3DFB-6FE0-0C55-FF2928DC193D}"/>
              </a:ext>
            </a:extLst>
          </p:cNvPr>
          <p:cNvSpPr/>
          <p:nvPr/>
        </p:nvSpPr>
        <p:spPr>
          <a:xfrm>
            <a:off x="2351824" y="1783404"/>
            <a:ext cx="67056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EC94C7AD-AB01-A143-B85D-C253CFFF9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80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5D588-6C37-918B-6586-AE58A78AA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469829-36C3-F369-59A2-325FD681B1E3}"/>
              </a:ext>
            </a:extLst>
          </p:cNvPr>
          <p:cNvSpPr txBox="1"/>
          <p:nvPr/>
        </p:nvSpPr>
        <p:spPr>
          <a:xfrm>
            <a:off x="414463" y="716249"/>
            <a:ext cx="113630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0">
              <a:buFont typeface="+mj-lt"/>
              <a:buAutoNum type="arabicPeriod"/>
            </a:pPr>
            <a:r>
              <a:rPr lang="en-US" sz="1600" b="1" dirty="0"/>
              <a:t>In the "Type" field, select Standard Invoice.</a:t>
            </a:r>
            <a:endParaRPr lang="en-US" sz="1600" dirty="0"/>
          </a:p>
          <a:p>
            <a:pPr lvl="1" defTabSz="0"/>
            <a:r>
              <a:rPr lang="en-US" sz="1600" dirty="0"/>
              <a:t>Select the "</a:t>
            </a:r>
            <a:r>
              <a:rPr lang="en-US" sz="1600" b="1" u="sng" dirty="0"/>
              <a:t>Standard Invoice</a:t>
            </a:r>
            <a:r>
              <a:rPr lang="en-US" sz="1600" dirty="0"/>
              <a:t>" type.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Enter the Invoice Date and select the Supplier.</a:t>
            </a:r>
            <a:endParaRPr lang="en-US" sz="1600" dirty="0"/>
          </a:p>
          <a:p>
            <a:pPr lvl="1" defTabSz="0"/>
            <a:r>
              <a:rPr lang="en-US" sz="1600" dirty="0"/>
              <a:t>Input the invoice date and choose the supplier from the list.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Select the Invoice Currency.</a:t>
            </a:r>
            <a:endParaRPr lang="en-US" sz="1600" dirty="0"/>
          </a:p>
          <a:p>
            <a:pPr lvl="1" defTabSz="0"/>
            <a:r>
              <a:rPr lang="en-US" sz="1600" dirty="0"/>
              <a:t>Choose the currency for the invoice.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Enter the Invoice Number and Amount.</a:t>
            </a:r>
            <a:endParaRPr lang="en-US" sz="1600" dirty="0"/>
          </a:p>
          <a:p>
            <a:pPr lvl="1" defTabSz="0"/>
            <a:r>
              <a:rPr lang="en-US" sz="1600" dirty="0"/>
              <a:t>Input the invoice number and the total amount.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Click on the "Lines" section to enter item/service details (description, quantity, unit price).</a:t>
            </a:r>
            <a:endParaRPr lang="en-US" sz="1600" dirty="0"/>
          </a:p>
          <a:p>
            <a:pPr lvl="1" defTabSz="0"/>
            <a:r>
              <a:rPr lang="en-US" sz="1600" dirty="0"/>
              <a:t>Click on the "Lines" section to enter details of the goods or services (description, quantity, unit price).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Review the invoice for accuracy and click Validate.</a:t>
            </a:r>
            <a:endParaRPr lang="en-US" sz="1600" dirty="0"/>
          </a:p>
          <a:p>
            <a:pPr lvl="1" defTabSz="0"/>
            <a:r>
              <a:rPr lang="en-US" sz="1600" dirty="0"/>
              <a:t>Review the invoice for accuracy and click "Validate" to ensure correctness.</a:t>
            </a:r>
          </a:p>
          <a:p>
            <a:pPr lvl="1" defTabSz="0"/>
            <a:endParaRPr lang="en-US" sz="1600" dirty="0"/>
          </a:p>
          <a:p>
            <a:pPr defTabSz="0">
              <a:buFont typeface="+mj-lt"/>
              <a:buAutoNum type="arabicPeriod"/>
            </a:pPr>
            <a:r>
              <a:rPr lang="en-US" sz="1600" b="1" dirty="0"/>
              <a:t>To post the accounting entry, navigate to Actions → Create Accounting.</a:t>
            </a:r>
            <a:endParaRPr lang="en-US" sz="1600" dirty="0"/>
          </a:p>
          <a:p>
            <a:pPr lvl="1" defTabSz="0"/>
            <a:r>
              <a:rPr lang="en-US" sz="1600" dirty="0"/>
              <a:t>To create the accounting entry, go to "Actions" and select "Create Accounting."</a:t>
            </a:r>
          </a:p>
        </p:txBody>
      </p:sp>
      <p:pic>
        <p:nvPicPr>
          <p:cNvPr id="4" name="Picture 3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4413E9C4-2D6D-6372-0FDB-96890B2430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23" y="0"/>
            <a:ext cx="1316477" cy="12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47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D89C3-C4B0-0ED2-E249-9D7F6104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5F5993-9695-3390-DDC9-D7B314F75612}"/>
              </a:ext>
            </a:extLst>
          </p:cNvPr>
          <p:cNvGrpSpPr/>
          <p:nvPr/>
        </p:nvGrpSpPr>
        <p:grpSpPr>
          <a:xfrm>
            <a:off x="974619" y="1466869"/>
            <a:ext cx="10734261" cy="4937539"/>
            <a:chOff x="0" y="558800"/>
            <a:chExt cx="12192000" cy="5740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273E2E-E1CE-813A-7172-F49AF3393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58800"/>
              <a:ext cx="12192000" cy="57404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6A7B3C-0EBF-4532-688E-E945A8926694}"/>
                </a:ext>
              </a:extLst>
            </p:cNvPr>
            <p:cNvSpPr/>
            <p:nvPr/>
          </p:nvSpPr>
          <p:spPr>
            <a:xfrm>
              <a:off x="328470" y="1822315"/>
              <a:ext cx="7336926" cy="2107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A56539-5D24-3405-0359-0834A2FA1826}"/>
                </a:ext>
              </a:extLst>
            </p:cNvPr>
            <p:cNvSpPr/>
            <p:nvPr/>
          </p:nvSpPr>
          <p:spPr>
            <a:xfrm>
              <a:off x="1028862" y="5596647"/>
              <a:ext cx="670560" cy="205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90777C8-A773-0D27-3213-AD2D72C94F06}"/>
              </a:ext>
            </a:extLst>
          </p:cNvPr>
          <p:cNvSpPr txBox="1"/>
          <p:nvPr/>
        </p:nvSpPr>
        <p:spPr>
          <a:xfrm>
            <a:off x="974619" y="453592"/>
            <a:ext cx="4889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This is the data of the invoice</a:t>
            </a:r>
          </a:p>
        </p:txBody>
      </p:sp>
      <p:pic>
        <p:nvPicPr>
          <p:cNvPr id="7" name="Picture 6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23279C3-FC76-27A7-1750-D6EA79A925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6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C3C8-9335-97C4-2A4A-5FB6B665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3E772D-3628-81D0-49F1-1BF0FF954F55}"/>
              </a:ext>
            </a:extLst>
          </p:cNvPr>
          <p:cNvGrpSpPr/>
          <p:nvPr/>
        </p:nvGrpSpPr>
        <p:grpSpPr>
          <a:xfrm>
            <a:off x="367747" y="1745351"/>
            <a:ext cx="8050696" cy="4824414"/>
            <a:chOff x="0" y="648112"/>
            <a:chExt cx="12192000" cy="55617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928D92-0469-6793-566A-BB2506AD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8112"/>
              <a:ext cx="12192000" cy="556177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94206B-83D1-BC29-8775-16E65F26D9A6}"/>
                </a:ext>
              </a:extLst>
            </p:cNvPr>
            <p:cNvSpPr/>
            <p:nvPr/>
          </p:nvSpPr>
          <p:spPr>
            <a:xfrm>
              <a:off x="2439372" y="4672519"/>
              <a:ext cx="670560" cy="205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F3E3D6-E0EE-500F-88B5-F34EF5AAC3FC}"/>
                </a:ext>
              </a:extLst>
            </p:cNvPr>
            <p:cNvSpPr/>
            <p:nvPr/>
          </p:nvSpPr>
          <p:spPr>
            <a:xfrm>
              <a:off x="4005526" y="5499370"/>
              <a:ext cx="670560" cy="205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51566F9-74CD-EFCC-63BA-2BF329BD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1" t="42031" r="40685" b="42791"/>
          <a:stretch/>
        </p:blipFill>
        <p:spPr>
          <a:xfrm>
            <a:off x="8703366" y="2931651"/>
            <a:ext cx="3299791" cy="19687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B6146B-E839-0B1F-A2AA-9143B8E5B844}"/>
              </a:ext>
            </a:extLst>
          </p:cNvPr>
          <p:cNvSpPr txBox="1"/>
          <p:nvPr/>
        </p:nvSpPr>
        <p:spPr>
          <a:xfrm>
            <a:off x="864705" y="495258"/>
            <a:ext cx="451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Click avoid then choose cancel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0E513A-0B88-8DD3-D1B3-81515275D6BB}"/>
              </a:ext>
            </a:extLst>
          </p:cNvPr>
          <p:cNvCxnSpPr/>
          <p:nvPr/>
        </p:nvCxnSpPr>
        <p:spPr>
          <a:xfrm flipH="1">
            <a:off x="2421316" y="1003852"/>
            <a:ext cx="510727" cy="4232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02B93B-5012-E6AA-A4D5-C8E74609346A}"/>
              </a:ext>
            </a:extLst>
          </p:cNvPr>
          <p:cNvCxnSpPr/>
          <p:nvPr/>
        </p:nvCxnSpPr>
        <p:spPr>
          <a:xfrm>
            <a:off x="2218962" y="5414679"/>
            <a:ext cx="793738" cy="627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52509A18-C278-4127-65B6-0A3061E26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847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7FA02-9FBB-F1B5-D9BC-949FC68A6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2E2464-D29A-14F6-AC73-AA36D7CECC6F}"/>
              </a:ext>
            </a:extLst>
          </p:cNvPr>
          <p:cNvGrpSpPr/>
          <p:nvPr/>
        </p:nvGrpSpPr>
        <p:grpSpPr>
          <a:xfrm>
            <a:off x="546652" y="1351721"/>
            <a:ext cx="11141763" cy="5247862"/>
            <a:chOff x="0" y="557933"/>
            <a:chExt cx="12192000" cy="57421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1A24B3-572B-3269-9319-33B0E183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57933"/>
              <a:ext cx="12192000" cy="574213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24DD82-A70D-AD98-35AC-FF70BA97DD57}"/>
                </a:ext>
              </a:extLst>
            </p:cNvPr>
            <p:cNvSpPr/>
            <p:nvPr/>
          </p:nvSpPr>
          <p:spPr>
            <a:xfrm>
              <a:off x="6165066" y="3641387"/>
              <a:ext cx="1140405" cy="3858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CAB841C-7541-213D-425E-79204E752D62}"/>
              </a:ext>
            </a:extLst>
          </p:cNvPr>
          <p:cNvSpPr txBox="1"/>
          <p:nvPr/>
        </p:nvSpPr>
        <p:spPr>
          <a:xfrm>
            <a:off x="695739" y="556591"/>
            <a:ext cx="485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transaction has been </a:t>
            </a:r>
            <a:r>
              <a:rPr lang="en-US" sz="2400" b="1" dirty="0"/>
              <a:t>Reversed </a:t>
            </a:r>
          </a:p>
        </p:txBody>
      </p:sp>
      <p:pic>
        <p:nvPicPr>
          <p:cNvPr id="6" name="Picture 5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F1F43BFF-7244-2051-BCD6-543C376FA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8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EB5E6-67DF-DFA3-CEE9-F653C0BE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8996B8-43FD-0934-2C71-B6CEBACB33A8}"/>
              </a:ext>
            </a:extLst>
          </p:cNvPr>
          <p:cNvGrpSpPr/>
          <p:nvPr/>
        </p:nvGrpSpPr>
        <p:grpSpPr>
          <a:xfrm>
            <a:off x="1848678" y="1024588"/>
            <a:ext cx="9511749" cy="4849438"/>
            <a:chOff x="0" y="598062"/>
            <a:chExt cx="12192000" cy="5661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3855D2-C0FD-824D-88AD-0C087CE98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8062"/>
              <a:ext cx="12192000" cy="56618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143C6E-FBC2-057E-EA97-56C9C9F88E4C}"/>
                </a:ext>
              </a:extLst>
            </p:cNvPr>
            <p:cNvSpPr/>
            <p:nvPr/>
          </p:nvSpPr>
          <p:spPr>
            <a:xfrm>
              <a:off x="6095999" y="3505200"/>
              <a:ext cx="1423481" cy="337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4BAAC2B-492E-1CA6-E09A-6C1F93FC7E1E}"/>
              </a:ext>
            </a:extLst>
          </p:cNvPr>
          <p:cNvSpPr txBox="1"/>
          <p:nvPr/>
        </p:nvSpPr>
        <p:spPr>
          <a:xfrm>
            <a:off x="934277" y="182458"/>
            <a:ext cx="4671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See the status: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Its cancelled and the accounting is partial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EAC18-18DD-78DA-2DCF-7C05389006D1}"/>
              </a:ext>
            </a:extLst>
          </p:cNvPr>
          <p:cNvSpPr txBox="1"/>
          <p:nvPr/>
        </p:nvSpPr>
        <p:spPr>
          <a:xfrm>
            <a:off x="1630016" y="6152322"/>
            <a:ext cx="3975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Click action bottom </a:t>
            </a:r>
          </a:p>
        </p:txBody>
      </p:sp>
      <p:pic>
        <p:nvPicPr>
          <p:cNvPr id="7" name="Picture 6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DDF96C46-574B-968E-E46F-AAE5C1AA61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0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271F6-4B87-3E45-B913-8D855E9C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2876F5-F669-3B7A-A2EA-6B930D9F3CCB}"/>
              </a:ext>
            </a:extLst>
          </p:cNvPr>
          <p:cNvGrpSpPr/>
          <p:nvPr/>
        </p:nvGrpSpPr>
        <p:grpSpPr>
          <a:xfrm>
            <a:off x="1451113" y="1659835"/>
            <a:ext cx="10247243" cy="4734260"/>
            <a:chOff x="0" y="662687"/>
            <a:chExt cx="12192000" cy="55326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361F39-B7E7-7674-5C12-37F8CEF8F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2687"/>
              <a:ext cx="12192000" cy="553262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10E0A8-0393-5FF3-DD9F-CEBF3D936505}"/>
                </a:ext>
              </a:extLst>
            </p:cNvPr>
            <p:cNvSpPr/>
            <p:nvPr/>
          </p:nvSpPr>
          <p:spPr>
            <a:xfrm>
              <a:off x="2021082" y="2522705"/>
              <a:ext cx="1189045" cy="7555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BF4ED4-2D52-0A61-D83D-3C3ECBC32EF1}"/>
              </a:ext>
            </a:extLst>
          </p:cNvPr>
          <p:cNvSpPr txBox="1"/>
          <p:nvPr/>
        </p:nvSpPr>
        <p:spPr>
          <a:xfrm>
            <a:off x="506895" y="633195"/>
            <a:ext cx="418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Choose create accounting </a:t>
            </a:r>
          </a:p>
        </p:txBody>
      </p:sp>
      <p:pic>
        <p:nvPicPr>
          <p:cNvPr id="6" name="Picture 5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BA83C0FD-E74B-ABCE-BB2F-C4C689F62A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16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D5748-9DC0-A90C-D7FD-716BE60C5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21080C-B0FB-06C2-230B-A8EC3DE9FAF0}"/>
              </a:ext>
            </a:extLst>
          </p:cNvPr>
          <p:cNvGrpSpPr/>
          <p:nvPr/>
        </p:nvGrpSpPr>
        <p:grpSpPr>
          <a:xfrm>
            <a:off x="1401418" y="1570383"/>
            <a:ext cx="10446026" cy="5104465"/>
            <a:chOff x="0" y="531021"/>
            <a:chExt cx="12192000" cy="57959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944203-B3CA-49D2-F958-2268579B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1021"/>
              <a:ext cx="12192000" cy="579595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8AC8A4-3CFE-6C84-2CB1-C168D7A75874}"/>
                </a:ext>
              </a:extLst>
            </p:cNvPr>
            <p:cNvSpPr/>
            <p:nvPr/>
          </p:nvSpPr>
          <p:spPr>
            <a:xfrm>
              <a:off x="6096000" y="3428999"/>
              <a:ext cx="1112196" cy="364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BE4175-0AD3-715D-A0DF-4CBBD820615C}"/>
              </a:ext>
            </a:extLst>
          </p:cNvPr>
          <p:cNvSpPr txBox="1"/>
          <p:nvPr/>
        </p:nvSpPr>
        <p:spPr>
          <a:xfrm>
            <a:off x="1779104" y="308113"/>
            <a:ext cx="3061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See the status now: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Its </a:t>
            </a:r>
            <a:r>
              <a:rPr lang="en-US" b="1" dirty="0"/>
              <a:t>Canceled</a:t>
            </a:r>
            <a:r>
              <a:rPr lang="en-US" dirty="0"/>
              <a:t> and the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Accounting status is </a:t>
            </a:r>
            <a:r>
              <a:rPr lang="en-US" b="1" dirty="0"/>
              <a:t>Yes</a:t>
            </a:r>
          </a:p>
        </p:txBody>
      </p:sp>
      <p:pic>
        <p:nvPicPr>
          <p:cNvPr id="6" name="Picture 5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E329BB44-04C9-EA1C-9D9D-F445B88A8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31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F6C-28BB-DE76-811A-F33D2F34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3E9ACA-0BAB-5433-ECD3-79E08FF6D16E}"/>
              </a:ext>
            </a:extLst>
          </p:cNvPr>
          <p:cNvGrpSpPr/>
          <p:nvPr/>
        </p:nvGrpSpPr>
        <p:grpSpPr>
          <a:xfrm>
            <a:off x="1590260" y="1779106"/>
            <a:ext cx="9949070" cy="4707908"/>
            <a:chOff x="0" y="718855"/>
            <a:chExt cx="12192000" cy="5420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D01F68-C8BC-FF77-AA7B-AFF86EEE9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8855"/>
              <a:ext cx="12192000" cy="542029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8C6E61-A156-1C14-5046-FE0274B8240A}"/>
                </a:ext>
              </a:extLst>
            </p:cNvPr>
            <p:cNvSpPr/>
            <p:nvPr/>
          </p:nvSpPr>
          <p:spPr>
            <a:xfrm>
              <a:off x="882948" y="917641"/>
              <a:ext cx="1354414" cy="11251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55B89B-D092-284E-49A3-89A949EAD7A9}"/>
              </a:ext>
            </a:extLst>
          </p:cNvPr>
          <p:cNvSpPr txBox="1"/>
          <p:nvPr/>
        </p:nvSpPr>
        <p:spPr>
          <a:xfrm>
            <a:off x="800099" y="735496"/>
            <a:ext cx="817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see transaction: choose </a:t>
            </a:r>
            <a:r>
              <a:rPr lang="en-US" sz="2400" b="1" dirty="0"/>
              <a:t>Tools</a:t>
            </a:r>
            <a:r>
              <a:rPr lang="en-US" sz="2400" dirty="0"/>
              <a:t> &gt; </a:t>
            </a:r>
            <a:r>
              <a:rPr lang="en-US" sz="2400" b="1" dirty="0"/>
              <a:t>View accounting events</a:t>
            </a:r>
          </a:p>
        </p:txBody>
      </p:sp>
      <p:pic>
        <p:nvPicPr>
          <p:cNvPr id="6" name="Picture 5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EB3359C4-4025-D9F6-D7E3-607313972E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09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3B0D-65FB-2E22-D1BC-50F89787E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A05395-D34B-E04C-9E93-F03716C3F4AA}"/>
              </a:ext>
            </a:extLst>
          </p:cNvPr>
          <p:cNvGrpSpPr/>
          <p:nvPr/>
        </p:nvGrpSpPr>
        <p:grpSpPr>
          <a:xfrm>
            <a:off x="3475384" y="779717"/>
            <a:ext cx="7865165" cy="4488023"/>
            <a:chOff x="0" y="657106"/>
            <a:chExt cx="12192000" cy="55437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80C423-197D-C943-CFEF-B317B3E1F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7106"/>
              <a:ext cx="12192000" cy="554378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67A2F7-948C-8958-3A82-B7161EAA6C02}"/>
                </a:ext>
              </a:extLst>
            </p:cNvPr>
            <p:cNvSpPr/>
            <p:nvPr/>
          </p:nvSpPr>
          <p:spPr>
            <a:xfrm>
              <a:off x="231194" y="3009088"/>
              <a:ext cx="11150168" cy="5804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E48121-E8AE-3EFB-B5F2-A8D06C98D9B0}"/>
              </a:ext>
            </a:extLst>
          </p:cNvPr>
          <p:cNvSpPr txBox="1"/>
          <p:nvPr/>
        </p:nvSpPr>
        <p:spPr>
          <a:xfrm>
            <a:off x="1500809" y="139148"/>
            <a:ext cx="2991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Creating invoice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3067C-86B8-F855-3E58-FD6A3F520C82}"/>
              </a:ext>
            </a:extLst>
          </p:cNvPr>
          <p:cNvSpPr txBox="1"/>
          <p:nvPr/>
        </p:nvSpPr>
        <p:spPr>
          <a:xfrm>
            <a:off x="601318" y="954156"/>
            <a:ext cx="2991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Canceled invoice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056B69-C062-2589-AD45-B8A1EA726D74}"/>
              </a:ext>
            </a:extLst>
          </p:cNvPr>
          <p:cNvCxnSpPr>
            <a:cxnSpLocks/>
          </p:cNvCxnSpPr>
          <p:nvPr/>
        </p:nvCxnSpPr>
        <p:spPr>
          <a:xfrm>
            <a:off x="2726246" y="521300"/>
            <a:ext cx="3369754" cy="2072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EEFD61-9FE6-79A2-B620-CC4811A7D741}"/>
              </a:ext>
            </a:extLst>
          </p:cNvPr>
          <p:cNvCxnSpPr>
            <a:cxnSpLocks/>
          </p:cNvCxnSpPr>
          <p:nvPr/>
        </p:nvCxnSpPr>
        <p:spPr>
          <a:xfrm>
            <a:off x="2726246" y="1327868"/>
            <a:ext cx="3286928" cy="1584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D297C26-CC14-F53E-61F8-8B2C304E7E2F}"/>
              </a:ext>
            </a:extLst>
          </p:cNvPr>
          <p:cNvSpPr txBox="1"/>
          <p:nvPr/>
        </p:nvSpPr>
        <p:spPr>
          <a:xfrm>
            <a:off x="1220856" y="6093944"/>
            <a:ext cx="4533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Click view journal Entries</a:t>
            </a:r>
          </a:p>
        </p:txBody>
      </p:sp>
      <p:pic>
        <p:nvPicPr>
          <p:cNvPr id="7" name="Picture 6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60362034-1D6A-2FFF-DB32-D8158AAAF7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37B0E-9AFB-162D-4990-9869AF14F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53799E-1F4D-8FAB-8FA7-BEA43B0BE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86" y="1520686"/>
            <a:ext cx="9223513" cy="479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124CF-EEAB-A712-13CE-F821764E1748}"/>
              </a:ext>
            </a:extLst>
          </p:cNvPr>
          <p:cNvSpPr txBox="1"/>
          <p:nvPr/>
        </p:nvSpPr>
        <p:spPr>
          <a:xfrm>
            <a:off x="993913" y="665922"/>
            <a:ext cx="700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This is the natural transaction of creating invoice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2CFF1F-C631-14A6-F032-8571E20B506D}"/>
              </a:ext>
            </a:extLst>
          </p:cNvPr>
          <p:cNvCxnSpPr>
            <a:cxnSpLocks/>
          </p:cNvCxnSpPr>
          <p:nvPr/>
        </p:nvCxnSpPr>
        <p:spPr>
          <a:xfrm>
            <a:off x="3269974" y="1127587"/>
            <a:ext cx="1511838" cy="35139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F5F979B-373A-3418-6D82-32F4686CA981}"/>
              </a:ext>
            </a:extLst>
          </p:cNvPr>
          <p:cNvSpPr/>
          <p:nvPr/>
        </p:nvSpPr>
        <p:spPr>
          <a:xfrm>
            <a:off x="4552816" y="4641575"/>
            <a:ext cx="3368672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88578F4-AE54-8892-4615-1F558E279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17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B80FA-AF1F-C3AF-9E77-620B84995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106A6-B9A6-F36B-FEFC-9E644F297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15" y="1481559"/>
            <a:ext cx="9560689" cy="514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645DC-3051-6190-2967-61E1D1AC201F}"/>
              </a:ext>
            </a:extLst>
          </p:cNvPr>
          <p:cNvSpPr txBox="1"/>
          <p:nvPr/>
        </p:nvSpPr>
        <p:spPr>
          <a:xfrm>
            <a:off x="1134318" y="428263"/>
            <a:ext cx="3825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see the transaction has been </a:t>
            </a:r>
            <a:r>
              <a:rPr lang="en-US" sz="2400" b="1" dirty="0"/>
              <a:t>Reversed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D645F0-1AB6-554C-7B55-EF69C1441F57}"/>
              </a:ext>
            </a:extLst>
          </p:cNvPr>
          <p:cNvCxnSpPr>
            <a:cxnSpLocks/>
          </p:cNvCxnSpPr>
          <p:nvPr/>
        </p:nvCxnSpPr>
        <p:spPr>
          <a:xfrm>
            <a:off x="3409122" y="1259260"/>
            <a:ext cx="1372690" cy="3382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0C12551-9F4E-31F9-F7E3-0723F19A492E}"/>
              </a:ext>
            </a:extLst>
          </p:cNvPr>
          <p:cNvSpPr/>
          <p:nvPr/>
        </p:nvSpPr>
        <p:spPr>
          <a:xfrm>
            <a:off x="4411664" y="4899363"/>
            <a:ext cx="3470066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E16C014-922E-86A8-9CA8-1B6C050EE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83" y="0"/>
            <a:ext cx="1190017" cy="1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42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1DAE0-7BFE-9F30-F8DF-FEE988207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F2DF9-250B-4426-8753-0594B80E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76" y="267242"/>
            <a:ext cx="9647956" cy="5404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9A7A7-F52C-7EFE-D558-842EB49587E9}"/>
              </a:ext>
            </a:extLst>
          </p:cNvPr>
          <p:cNvSpPr txBox="1"/>
          <p:nvPr/>
        </p:nvSpPr>
        <p:spPr>
          <a:xfrm>
            <a:off x="2178935" y="6037577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on Match tab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B4DA5E-0E48-27A3-5579-955D410C80E4}"/>
              </a:ext>
            </a:extLst>
          </p:cNvPr>
          <p:cNvSpPr/>
          <p:nvPr/>
        </p:nvSpPr>
        <p:spPr>
          <a:xfrm>
            <a:off x="7396222" y="5148375"/>
            <a:ext cx="1099596" cy="4306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34A2801A-5EBC-F028-2DD2-B5E718586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23" y="0"/>
            <a:ext cx="1316477" cy="12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3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79736-8CD6-7590-9167-885726CF8B75}"/>
              </a:ext>
            </a:extLst>
          </p:cNvPr>
          <p:cNvSpPr txBox="1"/>
          <p:nvPr/>
        </p:nvSpPr>
        <p:spPr>
          <a:xfrm>
            <a:off x="914400" y="602292"/>
            <a:ext cx="4601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kern="1400" spc="-50" dirty="0">
                <a:solidFill>
                  <a:srgbClr val="0F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n-US" sz="2800" dirty="0"/>
              <a:t> </a:t>
            </a:r>
            <a:r>
              <a:rPr lang="en-US" sz="4800" kern="1400" spc="-50" dirty="0">
                <a:solidFill>
                  <a:srgbClr val="0F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r>
              <a:rPr lang="en-US" sz="2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658BC-3B93-AD43-D7FB-5608037D880A}"/>
              </a:ext>
            </a:extLst>
          </p:cNvPr>
          <p:cNvSpPr txBox="1"/>
          <p:nvPr/>
        </p:nvSpPr>
        <p:spPr>
          <a:xfrm>
            <a:off x="1708824" y="1786921"/>
            <a:ext cx="8281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aahmedmabrouk165@gmail.com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70DF2-8E1F-9655-45C7-8C495CF160D8}"/>
              </a:ext>
            </a:extLst>
          </p:cNvPr>
          <p:cNvSpPr txBox="1"/>
          <p:nvPr/>
        </p:nvSpPr>
        <p:spPr>
          <a:xfrm>
            <a:off x="1708825" y="2786884"/>
            <a:ext cx="460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01004504896</a:t>
            </a:r>
            <a:endParaRPr lang="en-US" sz="4400" kern="1400" spc="-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EA7FB-EA22-3C14-A746-D548676FCFA5}"/>
              </a:ext>
            </a:extLst>
          </p:cNvPr>
          <p:cNvSpPr txBox="1"/>
          <p:nvPr/>
        </p:nvSpPr>
        <p:spPr>
          <a:xfrm>
            <a:off x="1708824" y="3845117"/>
            <a:ext cx="460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Cairo-Nasr city</a:t>
            </a: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28979F28-57D0-93FC-2E88-DE80B2CFC186}"/>
              </a:ext>
            </a:extLst>
          </p:cNvPr>
          <p:cNvSpPr/>
          <p:nvPr/>
        </p:nvSpPr>
        <p:spPr>
          <a:xfrm>
            <a:off x="828559" y="1927037"/>
            <a:ext cx="497872" cy="435929"/>
          </a:xfrm>
          <a:custGeom>
            <a:avLst/>
            <a:gdLst/>
            <a:ahLst/>
            <a:cxnLst/>
            <a:rect l="l" t="t" r="r" b="b"/>
            <a:pathLst>
              <a:path w="553119" h="553119">
                <a:moveTo>
                  <a:pt x="0" y="0"/>
                </a:moveTo>
                <a:lnTo>
                  <a:pt x="553118" y="0"/>
                </a:lnTo>
                <a:lnTo>
                  <a:pt x="553118" y="553118"/>
                </a:lnTo>
                <a:lnTo>
                  <a:pt x="0" y="553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8F32FFD-8A2B-5674-40CD-94F0CA1F3A83}"/>
              </a:ext>
            </a:extLst>
          </p:cNvPr>
          <p:cNvSpPr/>
          <p:nvPr/>
        </p:nvSpPr>
        <p:spPr>
          <a:xfrm>
            <a:off x="828559" y="2892082"/>
            <a:ext cx="497872" cy="435929"/>
          </a:xfrm>
          <a:custGeom>
            <a:avLst/>
            <a:gdLst/>
            <a:ahLst/>
            <a:cxnLst/>
            <a:rect l="l" t="t" r="r" b="b"/>
            <a:pathLst>
              <a:path w="553119" h="553119">
                <a:moveTo>
                  <a:pt x="0" y="0"/>
                </a:moveTo>
                <a:lnTo>
                  <a:pt x="553118" y="0"/>
                </a:lnTo>
                <a:lnTo>
                  <a:pt x="553118" y="553118"/>
                </a:lnTo>
                <a:lnTo>
                  <a:pt x="0" y="5531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F8FAACC7-0778-F528-A2A1-D9E109335500}"/>
              </a:ext>
            </a:extLst>
          </p:cNvPr>
          <p:cNvSpPr/>
          <p:nvPr/>
        </p:nvSpPr>
        <p:spPr>
          <a:xfrm>
            <a:off x="828559" y="3950315"/>
            <a:ext cx="497872" cy="435929"/>
          </a:xfrm>
          <a:custGeom>
            <a:avLst/>
            <a:gdLst/>
            <a:ahLst/>
            <a:cxnLst/>
            <a:rect l="l" t="t" r="r" b="b"/>
            <a:pathLst>
              <a:path w="553119" h="553119">
                <a:moveTo>
                  <a:pt x="0" y="0"/>
                </a:moveTo>
                <a:lnTo>
                  <a:pt x="553118" y="0"/>
                </a:lnTo>
                <a:lnTo>
                  <a:pt x="553118" y="553119"/>
                </a:lnTo>
                <a:lnTo>
                  <a:pt x="0" y="553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C5DF0-DDE1-900A-1F44-369AA9153822}"/>
              </a:ext>
            </a:extLst>
          </p:cNvPr>
          <p:cNvSpPr txBox="1"/>
          <p:nvPr/>
        </p:nvSpPr>
        <p:spPr>
          <a:xfrm>
            <a:off x="7029855" y="6054677"/>
            <a:ext cx="649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400" spc="-50" dirty="0">
                <a:solidFill>
                  <a:srgbClr val="0F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Feel free to message me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E0D33D-3477-9825-16BD-C6FA4B735C4D}"/>
              </a:ext>
            </a:extLst>
          </p:cNvPr>
          <p:cNvSpPr txBox="1"/>
          <p:nvPr/>
        </p:nvSpPr>
        <p:spPr>
          <a:xfrm>
            <a:off x="1580744" y="4903350"/>
            <a:ext cx="8281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1400" spc="-50" dirty="0"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linkedin.com/in/ahmed-el-rubai-22406b277 </a:t>
            </a:r>
            <a:endParaRPr lang="en-US" sz="3600" kern="1400" spc="-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10" descr="‪LinkedIn‬‏">
            <a:extLst>
              <a:ext uri="{FF2B5EF4-FFF2-40B4-BE49-F238E27FC236}">
                <a16:creationId xmlns:a16="http://schemas.microsoft.com/office/drawing/2014/main" id="{B62D62E5-6BBC-88F3-54A4-069A76730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59" y="4934658"/>
            <a:ext cx="583713" cy="583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029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2E436-0E0C-EAFE-4AFA-A16CFA3B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73EC35-F518-1DFE-5464-82AFC2B8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94" y="938018"/>
            <a:ext cx="9526709" cy="4843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888626-23A1-1ED6-ADFF-AA455EDEDEC0}"/>
              </a:ext>
            </a:extLst>
          </p:cNvPr>
          <p:cNvSpPr txBox="1"/>
          <p:nvPr/>
        </p:nvSpPr>
        <p:spPr>
          <a:xfrm>
            <a:off x="1322409" y="264174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Enter Purchase Order Num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A8B97-FB6F-7F3F-04A8-5D4F01083247}"/>
              </a:ext>
            </a:extLst>
          </p:cNvPr>
          <p:cNvSpPr txBox="1"/>
          <p:nvPr/>
        </p:nvSpPr>
        <p:spPr>
          <a:xfrm>
            <a:off x="2155786" y="610090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on Find</a:t>
            </a:r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386250B2-5D99-63CD-C1AB-0A7B4CF12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23" y="0"/>
            <a:ext cx="1316477" cy="12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6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672A3-BE47-4C11-592A-064B4A2A9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A56D2-CABD-9F0A-316E-5DC71452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57" y="854537"/>
            <a:ext cx="8870910" cy="5322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9D6DC-55E5-B7C4-40A0-AFE193D70B3F}"/>
              </a:ext>
            </a:extLst>
          </p:cNvPr>
          <p:cNvSpPr txBox="1"/>
          <p:nvPr/>
        </p:nvSpPr>
        <p:spPr>
          <a:xfrm>
            <a:off x="558480" y="168626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Enable Match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6A2EC-B7E5-980E-DB22-3C0F09532158}"/>
              </a:ext>
            </a:extLst>
          </p:cNvPr>
          <p:cNvSpPr txBox="1"/>
          <p:nvPr/>
        </p:nvSpPr>
        <p:spPr>
          <a:xfrm>
            <a:off x="1307939" y="632083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Click on Match button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A36ACF-0863-18B0-6944-57D37022DD87}"/>
              </a:ext>
            </a:extLst>
          </p:cNvPr>
          <p:cNvCxnSpPr/>
          <p:nvPr/>
        </p:nvCxnSpPr>
        <p:spPr>
          <a:xfrm>
            <a:off x="937549" y="630291"/>
            <a:ext cx="740780" cy="1267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8FC013-CE39-EAF4-B71A-00E6A2C7A829}"/>
              </a:ext>
            </a:extLst>
          </p:cNvPr>
          <p:cNvSpPr/>
          <p:nvPr/>
        </p:nvSpPr>
        <p:spPr>
          <a:xfrm>
            <a:off x="8958805" y="5729468"/>
            <a:ext cx="1157468" cy="447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229C159B-719A-62CD-6329-35A59E799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99286" l="1613" r="98871">
                        <a14:foregroundMark x1="50806" y1="3095" x2="50806" y2="3095"/>
                        <a14:foregroundMark x1="49194" y1="11905" x2="49194" y2="11905"/>
                        <a14:foregroundMark x1="52581" y1="20476" x2="52581" y2="20476"/>
                        <a14:foregroundMark x1="46129" y1="20476" x2="46129" y2="20476"/>
                        <a14:foregroundMark x1="43710" y1="49286" x2="43710" y2="49286"/>
                        <a14:foregroundMark x1="43710" y1="49286" x2="43710" y2="49286"/>
                        <a14:foregroundMark x1="39355" y1="25000" x2="39355" y2="25000"/>
                        <a14:foregroundMark x1="46452" y1="27857" x2="46452" y2="27857"/>
                        <a14:foregroundMark x1="55806" y1="29286" x2="55806" y2="29286"/>
                        <a14:foregroundMark x1="62903" y1="28333" x2="62903" y2="28333"/>
                        <a14:foregroundMark x1="61935" y1="38571" x2="61935" y2="38571"/>
                        <a14:foregroundMark x1="54355" y1="35714" x2="54355" y2="35714"/>
                        <a14:foregroundMark x1="47258" y1="36190" x2="47258" y2="36190"/>
                        <a14:foregroundMark x1="65806" y1="14762" x2="65806" y2="14762"/>
                        <a14:foregroundMark x1="60000" y1="71667" x2="60000" y2="71667"/>
                        <a14:foregroundMark x1="60000" y1="71667" x2="60000" y2="71667"/>
                        <a14:foregroundMark x1="59677" y1="71667" x2="59677" y2="71667"/>
                        <a14:foregroundMark x1="59677" y1="71667" x2="59677" y2="71667"/>
                        <a14:foregroundMark x1="77742" y1="71190" x2="77742" y2="71190"/>
                        <a14:foregroundMark x1="77742" y1="71190" x2="77742" y2="71190"/>
                        <a14:foregroundMark x1="59516" y1="78333" x2="58226" y2="78571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9032" y1="73333" x2="9032" y2="73333"/>
                        <a14:foregroundMark x1="39839" y1="38571" x2="39839" y2="38571"/>
                        <a14:foregroundMark x1="42258" y1="20714" x2="42258" y2="20714"/>
                        <a14:foregroundMark x1="58226" y1="20476" x2="58226" y2="20476"/>
                        <a14:foregroundMark x1="51613" y1="45000" x2="51613" y2="45000"/>
                        <a14:foregroundMark x1="48065" y1="44524" x2="48065" y2="44524"/>
                        <a14:foregroundMark x1="45484" y1="48095" x2="45484" y2="48095"/>
                        <a14:foregroundMark x1="54516" y1="47619" x2="54516" y2="47619"/>
                        <a14:foregroundMark x1="69516" y1="55000" x2="69516" y2="55000"/>
                        <a14:foregroundMark x1="69516" y1="55000" x2="68871" y2="55952"/>
                        <a14:foregroundMark x1="60000" y1="8571" x2="60000" y2="8571"/>
                        <a14:foregroundMark x1="92581" y1="70476" x2="92581" y2="70476"/>
                        <a14:foregroundMark x1="92581" y1="71429" x2="92581" y2="71429"/>
                        <a14:foregroundMark x1="17903" y1="66667" x2="17903" y2="66667"/>
                        <a14:foregroundMark x1="17903" y1="66667" x2="17903" y2="66667"/>
                        <a14:foregroundMark x1="17903" y1="66667" x2="17903" y2="66667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4194" y1="70000" x2="4194" y2="70000"/>
                        <a14:foregroundMark x1="1613" y1="72143" x2="1613" y2="72143"/>
                        <a14:foregroundMark x1="1613" y1="72143" x2="1613" y2="72143"/>
                        <a14:foregroundMark x1="1613" y1="72143" x2="1613" y2="72143"/>
                        <a14:foregroundMark x1="20000" y1="73095" x2="20000" y2="73095"/>
                        <a14:foregroundMark x1="48871" y1="5000" x2="47742" y2="5000"/>
                        <a14:foregroundMark x1="48065" y1="20238" x2="48065" y2="20238"/>
                        <a14:foregroundMark x1="54677" y1="27381" x2="54355" y2="27857"/>
                        <a14:foregroundMark x1="98387" y1="92143" x2="98387" y2="92143"/>
                        <a14:foregroundMark x1="73065" y1="93810" x2="73065" y2="93810"/>
                        <a14:foregroundMark x1="86290" y1="90952" x2="86290" y2="90952"/>
                        <a14:foregroundMark x1="94194" y1="94286" x2="94194" y2="94286"/>
                        <a14:foregroundMark x1="81613" y1="92381" x2="81613" y2="92381"/>
                        <a14:foregroundMark x1="44194" y1="93571" x2="44194" y2="93571"/>
                        <a14:foregroundMark x1="39839" y1="94048" x2="39839" y2="94048"/>
                        <a14:foregroundMark x1="30484" y1="94524" x2="30484" y2="94524"/>
                        <a14:foregroundMark x1="29839" y1="88333" x2="29839" y2="88333"/>
                        <a14:foregroundMark x1="27742" y1="88333" x2="27742" y2="88333"/>
                        <a14:foregroundMark x1="5806" y1="88571" x2="5806" y2="88571"/>
                        <a14:foregroundMark x1="3710" y1="88571" x2="3710" y2="88571"/>
                        <a14:foregroundMark x1="12903" y1="99286" x2="12903" y2="99286"/>
                        <a14:foregroundMark x1="10806" y1="99286" x2="10806" y2="99286"/>
                        <a14:foregroundMark x1="40645" y1="70000" x2="40645" y2="70000"/>
                        <a14:foregroundMark x1="34032" y1="79762" x2="34032" y2="79762"/>
                        <a14:foregroundMark x1="16129" y1="79048" x2="16129" y2="79048"/>
                        <a14:foregroundMark x1="72258" y1="78810" x2="72258" y2="78810"/>
                        <a14:foregroundMark x1="98871" y1="73333" x2="98871" y2="73333"/>
                        <a14:foregroundMark x1="88710" y1="78810" x2="88710" y2="78810"/>
                        <a14:foregroundMark x1="4516" y1="95238" x2="4516" y2="95238"/>
                        <a14:foregroundMark x1="60806" y1="94048" x2="60806" y2="94048"/>
                        <a14:foregroundMark x1="81613" y1="92619" x2="81613" y2="92619"/>
                        <a14:foregroundMark x1="81935" y1="92857" x2="81935" y2="92857"/>
                        <a14:foregroundMark x1="81452" y1="92857" x2="81452" y2="92857"/>
                        <a14:foregroundMark x1="81452" y1="92857" x2="81452" y2="92857"/>
                        <a14:backgroundMark x1="18548" y1="94048" x2="18548" y2="94048"/>
                        <a14:backgroundMark x1="19355" y1="94048" x2="19355" y2="94048"/>
                        <a14:backgroundMark x1="19355" y1="93810" x2="19355" y2="93810"/>
                        <a14:backgroundMark x1="19355" y1="93810" x2="19355" y2="93810"/>
                        <a14:backgroundMark x1="5645" y1="91905" x2="5645" y2="91905"/>
                        <a14:backgroundMark x1="4839" y1="93333" x2="4839" y2="93333"/>
                        <a14:backgroundMark x1="5161" y1="95238" x2="5161" y2="95238"/>
                        <a14:backgroundMark x1="4516" y1="95238" x2="4516" y2="95238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5161" y1="94286" x2="5161" y2="94286"/>
                        <a14:backgroundMark x1="4839" y1="94286" x2="4839" y2="94286"/>
                        <a14:backgroundMark x1="4839" y1="94286" x2="4839" y2="94286"/>
                        <a14:backgroundMark x1="4839" y1="94286" x2="4839" y2="94286"/>
                        <a14:backgroundMark x1="60645" y1="93810" x2="60645" y2="93810"/>
                        <a14:backgroundMark x1="60806" y1="93810" x2="60806" y2="93810"/>
                        <a14:backgroundMark x1="60806" y1="94048" x2="60806" y2="94048"/>
                        <a14:backgroundMark x1="61129" y1="94048" x2="61452" y2="93810"/>
                        <a14:backgroundMark x1="81613" y1="92619" x2="81613" y2="92619"/>
                        <a14:backgroundMark x1="81613" y1="92619" x2="81613" y2="92619"/>
                        <a14:backgroundMark x1="81452" y1="92857" x2="81452" y2="92857"/>
                        <a14:backgroundMark x1="91613" y1="93571" x2="91613" y2="93571"/>
                        <a14:backgroundMark x1="91935" y1="93571" x2="91935" y2="93571"/>
                        <a14:backgroundMark x1="29194" y1="93810" x2="28065" y2="93571"/>
                        <a14:backgroundMark x1="28065" y1="93571" x2="28065" y2="93571"/>
                        <a14:backgroundMark x1="28065" y1="93571" x2="28065" y2="93571"/>
                        <a14:backgroundMark x1="19677" y1="93810" x2="19677" y2="93810"/>
                        <a14:backgroundMark x1="19677" y1="93810" x2="19677" y2="93810"/>
                        <a14:backgroundMark x1="19677" y1="93810" x2="19677" y2="93810"/>
                        <a14:backgroundMark x1="20806" y1="93810" x2="19677" y2="94762"/>
                        <a14:backgroundMark x1="19677" y1="94762" x2="19677" y2="94762"/>
                        <a14:backgroundMark x1="19677" y1="94762" x2="19677" y2="94762"/>
                        <a14:backgroundMark x1="5161" y1="94286" x2="5645" y2="94048"/>
                        <a14:backgroundMark x1="5161" y1="94048" x2="4677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23" y="0"/>
            <a:ext cx="1316477" cy="12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5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1513</Words>
  <Application>Microsoft Office PowerPoint</Application>
  <PresentationFormat>Widescreen</PresentationFormat>
  <Paragraphs>216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Mabrouk Fawzy</dc:creator>
  <cp:lastModifiedBy>Ahmed Mabrouk Fawzy</cp:lastModifiedBy>
  <cp:revision>6</cp:revision>
  <dcterms:created xsi:type="dcterms:W3CDTF">2024-10-23T12:47:37Z</dcterms:created>
  <dcterms:modified xsi:type="dcterms:W3CDTF">2024-11-30T18:01:25Z</dcterms:modified>
</cp:coreProperties>
</file>